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0"/>
  </p:notesMasterIdLst>
  <p:sldIdLst>
    <p:sldId id="256" r:id="rId2"/>
    <p:sldId id="257" r:id="rId3"/>
    <p:sldId id="258" r:id="rId4"/>
    <p:sldId id="263" r:id="rId5"/>
    <p:sldId id="264" r:id="rId6"/>
    <p:sldId id="266" r:id="rId7"/>
    <p:sldId id="267" r:id="rId8"/>
    <p:sldId id="283" r:id="rId9"/>
    <p:sldId id="259" r:id="rId10"/>
    <p:sldId id="260" r:id="rId11"/>
    <p:sldId id="261" r:id="rId12"/>
    <p:sldId id="262" r:id="rId13"/>
    <p:sldId id="282" r:id="rId14"/>
    <p:sldId id="278" r:id="rId15"/>
    <p:sldId id="279" r:id="rId16"/>
    <p:sldId id="280" r:id="rId17"/>
    <p:sldId id="277" r:id="rId18"/>
    <p:sldId id="273" r:id="rId19"/>
    <p:sldId id="270" r:id="rId20"/>
    <p:sldId id="271" r:id="rId21"/>
    <p:sldId id="272" r:id="rId22"/>
    <p:sldId id="274" r:id="rId23"/>
    <p:sldId id="275" r:id="rId24"/>
    <p:sldId id="276" r:id="rId25"/>
    <p:sldId id="284" r:id="rId26"/>
    <p:sldId id="285" r:id="rId27"/>
    <p:sldId id="269" r:id="rId28"/>
    <p:sldId id="281" r:id="rId2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66"/>
    <a:srgbClr val="D9DC62"/>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6327" autoAdjust="0"/>
    <p:restoredTop sz="94539" autoAdjust="0"/>
  </p:normalViewPr>
  <p:slideViewPr>
    <p:cSldViewPr>
      <p:cViewPr varScale="1">
        <p:scale>
          <a:sx n="102" d="100"/>
          <a:sy n="102" d="100"/>
        </p:scale>
        <p:origin x="-210" y="-90"/>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CEB5CE4-69B5-4EB9-8905-0927A61997E8}" type="datetimeFigureOut">
              <a:rPr lang="en-US" smtClean="0"/>
              <a:pPr/>
              <a:t>1/24/2011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9EBAA24-79F8-4D66-9F76-EA1CF08C1C06}"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How would it make you feel if I told you that one out of every eight people you talk to in high school may be suffering from severe, clinical depression?</a:t>
            </a:r>
            <a:endParaRPr lang="en-US" dirty="0"/>
          </a:p>
        </p:txBody>
      </p:sp>
      <p:sp>
        <p:nvSpPr>
          <p:cNvPr id="4" name="Slide Number Placeholder 3"/>
          <p:cNvSpPr>
            <a:spLocks noGrp="1"/>
          </p:cNvSpPr>
          <p:nvPr>
            <p:ph type="sldNum" sz="quarter" idx="10"/>
          </p:nvPr>
        </p:nvSpPr>
        <p:spPr/>
        <p:txBody>
          <a:bodyPr/>
          <a:lstStyle/>
          <a:p>
            <a:fld id="{E9EBAA24-79F8-4D66-9F76-EA1CF08C1C06}" type="slidenum">
              <a:rPr lang="en-US" smtClean="0"/>
              <a:pPr/>
              <a:t>2</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Teenage depression is a threatening illness that is often overlooked and not recognized throughout youth that fit this age group.</a:t>
            </a:r>
            <a:endParaRPr lang="en-US" dirty="0"/>
          </a:p>
        </p:txBody>
      </p:sp>
      <p:sp>
        <p:nvSpPr>
          <p:cNvPr id="4" name="Slide Number Placeholder 3"/>
          <p:cNvSpPr>
            <a:spLocks noGrp="1"/>
          </p:cNvSpPr>
          <p:nvPr>
            <p:ph type="sldNum" sz="quarter" idx="10"/>
          </p:nvPr>
        </p:nvSpPr>
        <p:spPr/>
        <p:txBody>
          <a:bodyPr/>
          <a:lstStyle/>
          <a:p>
            <a:fld id="{E9EBAA24-79F8-4D66-9F76-EA1CF08C1C06}" type="slidenum">
              <a:rPr lang="en-US" smtClean="0"/>
              <a:pPr/>
              <a:t>3</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Depression in teenagers is extremely elemental. </a:t>
            </a:r>
            <a:endParaRPr lang="en-US" dirty="0"/>
          </a:p>
        </p:txBody>
      </p:sp>
      <p:sp>
        <p:nvSpPr>
          <p:cNvPr id="4" name="Slide Number Placeholder 3"/>
          <p:cNvSpPr>
            <a:spLocks noGrp="1"/>
          </p:cNvSpPr>
          <p:nvPr>
            <p:ph type="sldNum" sz="quarter" idx="10"/>
          </p:nvPr>
        </p:nvSpPr>
        <p:spPr/>
        <p:txBody>
          <a:bodyPr/>
          <a:lstStyle/>
          <a:p>
            <a:fld id="{E9EBAA24-79F8-4D66-9F76-EA1CF08C1C06}" type="slidenum">
              <a:rPr lang="en-US" smtClean="0"/>
              <a:pPr/>
              <a:t>4</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Teenage depression can be caused by a variety of elements and is often more prevalent around this age because of the pressure that comes along with growing up and vigor of sexual hormones and stress placed on adolescents. But, often times, it’s not only this new introduction of hormones into teen’s lives that causes strong feelings of depression. </a:t>
            </a:r>
          </a:p>
        </p:txBody>
      </p:sp>
      <p:sp>
        <p:nvSpPr>
          <p:cNvPr id="4" name="Slide Number Placeholder 3"/>
          <p:cNvSpPr>
            <a:spLocks noGrp="1"/>
          </p:cNvSpPr>
          <p:nvPr>
            <p:ph type="sldNum" sz="quarter" idx="10"/>
          </p:nvPr>
        </p:nvSpPr>
        <p:spPr/>
        <p:txBody>
          <a:bodyPr/>
          <a:lstStyle/>
          <a:p>
            <a:fld id="{E9EBAA24-79F8-4D66-9F76-EA1CF08C1C06}" type="slidenum">
              <a:rPr lang="en-US" smtClean="0"/>
              <a:pPr/>
              <a:t>5</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Depression is usually marked by disturbing events throughout the teenage years. Events triggering depression may include, but are not limited to…</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E9EBAA24-79F8-4D66-9F76-EA1CF08C1C06}" type="slidenum">
              <a:rPr lang="en-US" smtClean="0"/>
              <a:pPr/>
              <a:t>6</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The death of a close family member,</a:t>
            </a:r>
            <a:r>
              <a:rPr lang="en-US" sz="1200" kern="1200" baseline="0" dirty="0" smtClean="0">
                <a:solidFill>
                  <a:schemeClr val="tx1"/>
                </a:solidFill>
                <a:latin typeface="+mn-lt"/>
                <a:ea typeface="+mn-ea"/>
                <a:cs typeface="+mn-cs"/>
              </a:rPr>
              <a:t> </a:t>
            </a:r>
            <a:r>
              <a:rPr lang="en-US" sz="1200" kern="1200" dirty="0" smtClean="0">
                <a:solidFill>
                  <a:schemeClr val="tx1"/>
                </a:solidFill>
                <a:latin typeface="+mn-lt"/>
                <a:ea typeface="+mn-ea"/>
                <a:cs typeface="+mn-cs"/>
              </a:rPr>
              <a:t>Poor performance in or stress related to school,</a:t>
            </a:r>
            <a:r>
              <a:rPr lang="en-US" sz="1200" kern="1200" baseline="0" dirty="0" smtClean="0">
                <a:solidFill>
                  <a:schemeClr val="tx1"/>
                </a:solidFill>
                <a:latin typeface="+mn-lt"/>
                <a:ea typeface="+mn-ea"/>
                <a:cs typeface="+mn-cs"/>
              </a:rPr>
              <a:t> </a:t>
            </a:r>
            <a:r>
              <a:rPr lang="en-US" sz="1200" kern="1200" dirty="0" smtClean="0">
                <a:solidFill>
                  <a:schemeClr val="tx1"/>
                </a:solidFill>
                <a:latin typeface="+mn-lt"/>
                <a:ea typeface="+mn-ea"/>
                <a:cs typeface="+mn-cs"/>
              </a:rPr>
              <a:t>The breakup of a close relationship,</a:t>
            </a:r>
            <a:r>
              <a:rPr lang="en-US" sz="1200" kern="1200" baseline="0" dirty="0" smtClean="0">
                <a:solidFill>
                  <a:schemeClr val="tx1"/>
                </a:solidFill>
                <a:latin typeface="+mn-lt"/>
                <a:ea typeface="+mn-ea"/>
                <a:cs typeface="+mn-cs"/>
              </a:rPr>
              <a:t> </a:t>
            </a:r>
            <a:r>
              <a:rPr lang="en-US" sz="1200" kern="1200" dirty="0" smtClean="0">
                <a:solidFill>
                  <a:schemeClr val="tx1"/>
                </a:solidFill>
                <a:latin typeface="+mn-lt"/>
                <a:ea typeface="+mn-ea"/>
                <a:cs typeface="+mn-cs"/>
              </a:rPr>
              <a:t>Self-illness or illness of a family member,</a:t>
            </a:r>
            <a:r>
              <a:rPr lang="en-US" sz="1200" kern="1200" baseline="0" dirty="0" smtClean="0">
                <a:solidFill>
                  <a:schemeClr val="tx1"/>
                </a:solidFill>
                <a:latin typeface="+mn-lt"/>
                <a:ea typeface="+mn-ea"/>
                <a:cs typeface="+mn-cs"/>
              </a:rPr>
              <a:t> </a:t>
            </a:r>
            <a:r>
              <a:rPr lang="en-US" sz="1200" kern="1200" dirty="0" smtClean="0">
                <a:solidFill>
                  <a:schemeClr val="tx1"/>
                </a:solidFill>
                <a:latin typeface="+mn-lt"/>
                <a:ea typeface="+mn-ea"/>
                <a:cs typeface="+mn-cs"/>
              </a:rPr>
              <a:t>Peer pressure,</a:t>
            </a:r>
            <a:r>
              <a:rPr lang="en-US" sz="1200" kern="1200" baseline="0" dirty="0" smtClean="0">
                <a:solidFill>
                  <a:schemeClr val="tx1"/>
                </a:solidFill>
                <a:latin typeface="+mn-lt"/>
                <a:ea typeface="+mn-ea"/>
                <a:cs typeface="+mn-cs"/>
              </a:rPr>
              <a:t> </a:t>
            </a:r>
            <a:r>
              <a:rPr lang="en-US" sz="1200" kern="1200" dirty="0" smtClean="0">
                <a:solidFill>
                  <a:schemeClr val="tx1"/>
                </a:solidFill>
                <a:latin typeface="+mn-lt"/>
                <a:ea typeface="+mn-ea"/>
                <a:cs typeface="+mn-cs"/>
              </a:rPr>
              <a:t>The introduction of drugs and alcohol into an adolescents life</a:t>
            </a:r>
          </a:p>
          <a:p>
            <a:r>
              <a:rPr lang="en-US" sz="1200" kern="1200" dirty="0" smtClean="0">
                <a:solidFill>
                  <a:schemeClr val="tx1"/>
                </a:solidFill>
                <a:latin typeface="+mn-lt"/>
                <a:ea typeface="+mn-ea"/>
                <a:cs typeface="+mn-cs"/>
              </a:rPr>
              <a:t> </a:t>
            </a:r>
          </a:p>
          <a:p>
            <a:endParaRPr lang="en-US" dirty="0"/>
          </a:p>
        </p:txBody>
      </p:sp>
      <p:sp>
        <p:nvSpPr>
          <p:cNvPr id="4" name="Slide Number Placeholder 3"/>
          <p:cNvSpPr>
            <a:spLocks noGrp="1"/>
          </p:cNvSpPr>
          <p:nvPr>
            <p:ph type="sldNum" sz="quarter" idx="10"/>
          </p:nvPr>
        </p:nvSpPr>
        <p:spPr/>
        <p:txBody>
          <a:bodyPr/>
          <a:lstStyle/>
          <a:p>
            <a:fld id="{E9EBAA24-79F8-4D66-9F76-EA1CF08C1C06}" type="slidenum">
              <a:rPr lang="en-US" smtClean="0"/>
              <a:pPr/>
              <a:t>7</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i="0" kern="1200" dirty="0" smtClean="0">
                <a:solidFill>
                  <a:schemeClr val="tx1"/>
                </a:solidFill>
                <a:latin typeface="+mn-lt"/>
                <a:ea typeface="+mn-ea"/>
                <a:cs typeface="+mn-cs"/>
              </a:rPr>
              <a:t>A type of depression that is categorized by lasting over 2 weeks with intense symptoms occurring throughout the entire day.</a:t>
            </a:r>
          </a:p>
          <a:p>
            <a:r>
              <a:rPr lang="en-US" sz="1200" kern="1200" dirty="0" smtClean="0">
                <a:solidFill>
                  <a:schemeClr val="tx1"/>
                </a:solidFill>
                <a:latin typeface="+mn-lt"/>
                <a:ea typeface="+mn-ea"/>
                <a:cs typeface="+mn-cs"/>
              </a:rPr>
              <a:t> </a:t>
            </a:r>
          </a:p>
          <a:p>
            <a:endParaRPr lang="en-US" dirty="0"/>
          </a:p>
        </p:txBody>
      </p:sp>
      <p:sp>
        <p:nvSpPr>
          <p:cNvPr id="4" name="Slide Number Placeholder 3"/>
          <p:cNvSpPr>
            <a:spLocks noGrp="1"/>
          </p:cNvSpPr>
          <p:nvPr>
            <p:ph type="sldNum" sz="quarter" idx="10"/>
          </p:nvPr>
        </p:nvSpPr>
        <p:spPr/>
        <p:txBody>
          <a:bodyPr/>
          <a:lstStyle/>
          <a:p>
            <a:fld id="{E9EBAA24-79F8-4D66-9F76-EA1CF08C1C06}" type="slidenum">
              <a:rPr lang="en-US" smtClean="0"/>
              <a:pPr/>
              <a:t>9</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i="0" kern="1200" dirty="0" smtClean="0">
                <a:solidFill>
                  <a:schemeClr val="tx1"/>
                </a:solidFill>
                <a:latin typeface="+mn-lt"/>
                <a:ea typeface="+mn-ea"/>
                <a:cs typeface="+mn-cs"/>
              </a:rPr>
              <a:t>A type of depression that is categorized by lasting over 2 years with nearly constant symptoms occurring every day. It tends  to have more persistent but not as severe symptoms as major depressive disorder.</a:t>
            </a:r>
          </a:p>
          <a:p>
            <a:r>
              <a:rPr lang="en-US" sz="1200" i="0" kern="1200" dirty="0" smtClean="0">
                <a:solidFill>
                  <a:schemeClr val="tx1"/>
                </a:solidFill>
                <a:latin typeface="+mn-lt"/>
                <a:ea typeface="+mn-ea"/>
                <a:cs typeface="+mn-cs"/>
              </a:rPr>
              <a:t> </a:t>
            </a:r>
          </a:p>
          <a:p>
            <a:endParaRPr lang="en-US" dirty="0"/>
          </a:p>
        </p:txBody>
      </p:sp>
      <p:sp>
        <p:nvSpPr>
          <p:cNvPr id="4" name="Slide Number Placeholder 3"/>
          <p:cNvSpPr>
            <a:spLocks noGrp="1"/>
          </p:cNvSpPr>
          <p:nvPr>
            <p:ph type="sldNum" sz="quarter" idx="10"/>
          </p:nvPr>
        </p:nvSpPr>
        <p:spPr/>
        <p:txBody>
          <a:bodyPr/>
          <a:lstStyle/>
          <a:p>
            <a:fld id="{E9EBAA24-79F8-4D66-9F76-EA1CF08C1C06}" type="slidenum">
              <a:rPr lang="en-US" smtClean="0"/>
              <a:pPr/>
              <a:t>10</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i="0" kern="1200" dirty="0" smtClean="0">
                <a:solidFill>
                  <a:schemeClr val="tx1"/>
                </a:solidFill>
                <a:latin typeface="+mn-lt"/>
                <a:ea typeface="+mn-ea"/>
                <a:cs typeface="+mn-cs"/>
              </a:rPr>
              <a:t>Also known as manic depression, alternates between depression and periods of mania . Symptoms can be severe enough to result to hospitalization (i.e. hallucinations).</a:t>
            </a:r>
          </a:p>
          <a:p>
            <a:r>
              <a:rPr lang="en-US" sz="1200" i="0" kern="1200" dirty="0" smtClean="0">
                <a:solidFill>
                  <a:schemeClr val="tx1"/>
                </a:solidFill>
                <a:latin typeface="+mn-lt"/>
                <a:ea typeface="+mn-ea"/>
                <a:cs typeface="+mn-cs"/>
              </a:rPr>
              <a:t> </a:t>
            </a:r>
          </a:p>
          <a:p>
            <a:endParaRPr lang="en-US" dirty="0"/>
          </a:p>
        </p:txBody>
      </p:sp>
      <p:sp>
        <p:nvSpPr>
          <p:cNvPr id="4" name="Slide Number Placeholder 3"/>
          <p:cNvSpPr>
            <a:spLocks noGrp="1"/>
          </p:cNvSpPr>
          <p:nvPr>
            <p:ph type="sldNum" sz="quarter" idx="10"/>
          </p:nvPr>
        </p:nvSpPr>
        <p:spPr/>
        <p:txBody>
          <a:bodyPr/>
          <a:lstStyle/>
          <a:p>
            <a:fld id="{E9EBAA24-79F8-4D66-9F76-EA1CF08C1C06}" type="slidenum">
              <a:rPr lang="en-US" smtClean="0"/>
              <a:pPr/>
              <a:t>11</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89918DA-F06F-4286-842A-E0C881735CE7}" type="datetimeFigureOut">
              <a:rPr lang="en-US" smtClean="0"/>
              <a:pPr/>
              <a:t>1/24/2011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DD5BA43-9874-47FE-BFB6-E594E0D43E9D}"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89918DA-F06F-4286-842A-E0C881735CE7}" type="datetimeFigureOut">
              <a:rPr lang="en-US" smtClean="0"/>
              <a:pPr/>
              <a:t>1/24/2011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DD5BA43-9874-47FE-BFB6-E594E0D43E9D}"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89918DA-F06F-4286-842A-E0C881735CE7}" type="datetimeFigureOut">
              <a:rPr lang="en-US" smtClean="0"/>
              <a:pPr/>
              <a:t>1/24/2011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DD5BA43-9874-47FE-BFB6-E594E0D43E9D}"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89918DA-F06F-4286-842A-E0C881735CE7}" type="datetimeFigureOut">
              <a:rPr lang="en-US" smtClean="0"/>
              <a:pPr/>
              <a:t>1/24/2011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DD5BA43-9874-47FE-BFB6-E594E0D43E9D}"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89918DA-F06F-4286-842A-E0C881735CE7}" type="datetimeFigureOut">
              <a:rPr lang="en-US" smtClean="0"/>
              <a:pPr/>
              <a:t>1/24/2011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DD5BA43-9874-47FE-BFB6-E594E0D43E9D}"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89918DA-F06F-4286-842A-E0C881735CE7}" type="datetimeFigureOut">
              <a:rPr lang="en-US" smtClean="0"/>
              <a:pPr/>
              <a:t>1/24/2011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DD5BA43-9874-47FE-BFB6-E594E0D43E9D}"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89918DA-F06F-4286-842A-E0C881735CE7}" type="datetimeFigureOut">
              <a:rPr lang="en-US" smtClean="0"/>
              <a:pPr/>
              <a:t>1/24/2011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DD5BA43-9874-47FE-BFB6-E594E0D43E9D}"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89918DA-F06F-4286-842A-E0C881735CE7}" type="datetimeFigureOut">
              <a:rPr lang="en-US" smtClean="0"/>
              <a:pPr/>
              <a:t>1/24/2011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DD5BA43-9874-47FE-BFB6-E594E0D43E9D}"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89918DA-F06F-4286-842A-E0C881735CE7}" type="datetimeFigureOut">
              <a:rPr lang="en-US" smtClean="0"/>
              <a:pPr/>
              <a:t>1/24/2011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DD5BA43-9874-47FE-BFB6-E594E0D43E9D}"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89918DA-F06F-4286-842A-E0C881735CE7}" type="datetimeFigureOut">
              <a:rPr lang="en-US" smtClean="0"/>
              <a:pPr/>
              <a:t>1/24/2011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DD5BA43-9874-47FE-BFB6-E594E0D43E9D}"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89918DA-F06F-4286-842A-E0C881735CE7}" type="datetimeFigureOut">
              <a:rPr lang="en-US" smtClean="0"/>
              <a:pPr/>
              <a:t>1/24/2011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DD5BA43-9874-47FE-BFB6-E594E0D43E9D}"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89918DA-F06F-4286-842A-E0C881735CE7}" type="datetimeFigureOut">
              <a:rPr lang="en-US" smtClean="0"/>
              <a:pPr/>
              <a:t>1/24/2011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DD5BA43-9874-47FE-BFB6-E594E0D43E9D}"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hyperlink" Target="http://flickr.com/photos/25182307@N00/2855812597/" TargetMode="External"/><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6.jpeg"/></Relationships>
</file>

<file path=ppt/slides/_rels/slide12.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hyperlink" Target="http://vimeo.com/14960089" TargetMode="Externa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8" Type="http://schemas.openxmlformats.org/officeDocument/2006/relationships/hyperlink" Target="http://www.flickr.com/photos/71865026@N00/2854854469" TargetMode="External"/><Relationship Id="rId13" Type="http://schemas.openxmlformats.org/officeDocument/2006/relationships/hyperlink" Target="http://www.flickr.com/photos/39039882@N00/132677060" TargetMode="External"/><Relationship Id="rId18" Type="http://schemas.openxmlformats.org/officeDocument/2006/relationships/hyperlink" Target="http://www.flickr.com/photos/41139106@N00/3410705154" TargetMode="External"/><Relationship Id="rId3" Type="http://schemas.openxmlformats.org/officeDocument/2006/relationships/hyperlink" Target="http://trendsupdates.com/depression-soon-the-1-social-disease/" TargetMode="External"/><Relationship Id="rId21" Type="http://schemas.openxmlformats.org/officeDocument/2006/relationships/hyperlink" Target="http://vimeo.com/14960089" TargetMode="External"/><Relationship Id="rId7" Type="http://schemas.openxmlformats.org/officeDocument/2006/relationships/hyperlink" Target="http://www.askmen.com/sports/keywords/depression.html" TargetMode="External"/><Relationship Id="rId12" Type="http://schemas.openxmlformats.org/officeDocument/2006/relationships/hyperlink" Target="http://www.flickr.com/photos/kevinkemmerer/3779569440/sizes/l/in/photostream/" TargetMode="External"/><Relationship Id="rId17" Type="http://schemas.openxmlformats.org/officeDocument/2006/relationships/hyperlink" Target="http://www.flickr.com/photos/33843597@N00/367425390" TargetMode="External"/><Relationship Id="rId2" Type="http://schemas.openxmlformats.org/officeDocument/2006/relationships/hyperlink" Target="http://blogs.guardian.co.uk/joepublic/depression440.jpg" TargetMode="External"/><Relationship Id="rId16" Type="http://schemas.openxmlformats.org/officeDocument/2006/relationships/hyperlink" Target="http://www.flickr.com/photos/26199251@N05/4127967675" TargetMode="External"/><Relationship Id="rId20" Type="http://schemas.openxmlformats.org/officeDocument/2006/relationships/hyperlink" Target="http://www.flickr.com/photos/800431/4173500857/in/photostream/" TargetMode="External"/><Relationship Id="rId1" Type="http://schemas.openxmlformats.org/officeDocument/2006/relationships/slideLayout" Target="../slideLayouts/slideLayout2.xml"/><Relationship Id="rId6" Type="http://schemas.openxmlformats.org/officeDocument/2006/relationships/hyperlink" Target="http://www.laurenbdavis.com/blog/wp-content/uploads/2010/08/depression-girl.jpg" TargetMode="External"/><Relationship Id="rId11" Type="http://schemas.openxmlformats.org/officeDocument/2006/relationships/hyperlink" Target="http://www.flickr.com/photos/25182307@N00/2855812597/" TargetMode="External"/><Relationship Id="rId5" Type="http://schemas.openxmlformats.org/officeDocument/2006/relationships/hyperlink" Target="http://www.topnews.in/files/depression101.jpg" TargetMode="External"/><Relationship Id="rId15" Type="http://schemas.openxmlformats.org/officeDocument/2006/relationships/hyperlink" Target="http://www.flickr.com/photos/16934098@N02/3233054554" TargetMode="External"/><Relationship Id="rId10" Type="http://schemas.openxmlformats.org/officeDocument/2006/relationships/hyperlink" Target="http://farm1.static.flickr.com/86/275213413_ab9953fa8d_b.jpg" TargetMode="External"/><Relationship Id="rId19" Type="http://schemas.openxmlformats.org/officeDocument/2006/relationships/hyperlink" Target="http://uhmfvck.tumblr.com/post/2681539765/rounds-on-me" TargetMode="External"/><Relationship Id="rId4" Type="http://schemas.openxmlformats.org/officeDocument/2006/relationships/hyperlink" Target="http://www.depressioncell.com/gallery/2009/1/19/Depression_3Q8BMD.jpg" TargetMode="External"/><Relationship Id="rId9" Type="http://schemas.openxmlformats.org/officeDocument/2006/relationships/hyperlink" Target="http://xaf.xanga.com/ace854f541640261090415/z124351527.jpg" TargetMode="External"/><Relationship Id="rId14" Type="http://schemas.openxmlformats.org/officeDocument/2006/relationships/hyperlink" Target="http://www.flickr.com/photos/7729940@N06/4055663649"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7" Type="http://schemas.openxmlformats.org/officeDocument/2006/relationships/image" Target="../media/image7.jpe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s>
</file>

<file path=ppt/slides/_rels/slide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11.jpeg"/></Relationships>
</file>

<file path=ppt/slides/_rels/slide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228600" y="-685800"/>
            <a:ext cx="9372600" cy="5029200"/>
          </a:xfrm>
        </p:spPr>
        <p:txBody>
          <a:bodyPr>
            <a:noAutofit/>
          </a:bodyPr>
          <a:lstStyle/>
          <a:p>
            <a:r>
              <a:rPr lang="en-US" sz="10800" b="1" dirty="0" smtClean="0">
                <a:ln w="57150">
                  <a:noFill/>
                  <a:prstDash val="solid"/>
                </a:ln>
                <a:solidFill>
                  <a:schemeClr val="bg2">
                    <a:tint val="85000"/>
                    <a:satMod val="155000"/>
                  </a:schemeClr>
                </a:solidFill>
                <a:latin typeface="Arial Black" pitchFamily="34" charset="0"/>
                <a:cs typeface="Arial" pitchFamily="34" charset="0"/>
              </a:rPr>
              <a:t>TEEN</a:t>
            </a:r>
            <a:r>
              <a:rPr lang="en-US" sz="11500" dirty="0" smtClean="0">
                <a:blipFill>
                  <a:blip r:embed="rId2"/>
                  <a:stretch>
                    <a:fillRect/>
                  </a:stretch>
                </a:blipFill>
                <a:sym typeface="Wingdings 3"/>
              </a:rPr>
              <a:t></a:t>
            </a:r>
            <a:r>
              <a:rPr lang="en-US" sz="10800" b="1" dirty="0" smtClean="0">
                <a:ln w="57150">
                  <a:noFill/>
                  <a:prstDash val="solid"/>
                </a:ln>
                <a:solidFill>
                  <a:schemeClr val="bg2">
                    <a:tint val="85000"/>
                    <a:satMod val="155000"/>
                  </a:schemeClr>
                </a:solidFill>
                <a:latin typeface="Arial Black" pitchFamily="34" charset="0"/>
                <a:cs typeface="Arial" pitchFamily="34" charset="0"/>
              </a:rPr>
              <a:t>GE</a:t>
            </a:r>
            <a:r>
              <a:rPr lang="en-US" sz="9600" b="1" dirty="0" smtClean="0">
                <a:ln w="57150">
                  <a:noFill/>
                  <a:prstDash val="solid"/>
                </a:ln>
                <a:solidFill>
                  <a:schemeClr val="bg2">
                    <a:tint val="85000"/>
                    <a:satMod val="155000"/>
                  </a:schemeClr>
                </a:solidFill>
                <a:latin typeface="Arial Black" pitchFamily="34" charset="0"/>
                <a:cs typeface="Arial" pitchFamily="34" charset="0"/>
              </a:rPr>
              <a:t> DEPRESSI</a:t>
            </a:r>
            <a:r>
              <a:rPr lang="en-US" sz="9600" b="1" dirty="0" smtClean="0">
                <a:ln w="57150">
                  <a:noFill/>
                  <a:prstDash val="solid"/>
                </a:ln>
                <a:solidFill>
                  <a:schemeClr val="bg1"/>
                </a:solidFill>
                <a:latin typeface="Arial Black" pitchFamily="34" charset="0"/>
                <a:cs typeface="Arial" pitchFamily="34" charset="0"/>
                <a:sym typeface="Wingdings"/>
              </a:rPr>
              <a:t>O</a:t>
            </a:r>
            <a:r>
              <a:rPr lang="en-US" sz="9600" b="1" dirty="0" smtClean="0">
                <a:ln w="57150">
                  <a:noFill/>
                  <a:prstDash val="solid"/>
                </a:ln>
                <a:solidFill>
                  <a:schemeClr val="bg2">
                    <a:tint val="85000"/>
                    <a:satMod val="155000"/>
                  </a:schemeClr>
                </a:solidFill>
                <a:latin typeface="Arial Black" pitchFamily="34" charset="0"/>
                <a:cs typeface="Arial" pitchFamily="34" charset="0"/>
              </a:rPr>
              <a:t>N</a:t>
            </a:r>
            <a:endParaRPr lang="en-US" sz="9600" b="1" dirty="0">
              <a:ln w="57150">
                <a:noFill/>
                <a:prstDash val="solid"/>
              </a:ln>
              <a:solidFill>
                <a:schemeClr val="bg2">
                  <a:tint val="85000"/>
                  <a:satMod val="155000"/>
                </a:schemeClr>
              </a:solidFill>
              <a:latin typeface="Arial Black" pitchFamily="34" charset="0"/>
              <a:cs typeface="Arial" pitchFamily="34" charset="0"/>
            </a:endParaRPr>
          </a:p>
        </p:txBody>
      </p:sp>
      <p:sp>
        <p:nvSpPr>
          <p:cNvPr id="8" name="TextBox 7"/>
          <p:cNvSpPr txBox="1"/>
          <p:nvPr/>
        </p:nvSpPr>
        <p:spPr>
          <a:xfrm>
            <a:off x="0" y="3657600"/>
            <a:ext cx="9144000" cy="3062377"/>
          </a:xfrm>
          <a:prstGeom prst="rect">
            <a:avLst/>
          </a:prstGeom>
          <a:noFill/>
        </p:spPr>
        <p:txBody>
          <a:bodyPr wrap="square" rtlCol="0">
            <a:spAutoFit/>
          </a:bodyPr>
          <a:lstStyle/>
          <a:p>
            <a:pPr algn="ctr"/>
            <a:r>
              <a:rPr lang="en-US" sz="7800" dirty="0" smtClean="0">
                <a:solidFill>
                  <a:schemeClr val="bg1">
                    <a:lumMod val="50000"/>
                  </a:schemeClr>
                </a:solidFill>
                <a:effectLst>
                  <a:outerShdw blurRad="38100" dist="38100" dir="2700000" algn="tl">
                    <a:srgbClr val="000000">
                      <a:alpha val="43137"/>
                    </a:srgbClr>
                  </a:outerShdw>
                </a:effectLst>
                <a:latin typeface="Arial Black" pitchFamily="34" charset="0"/>
              </a:rPr>
              <a:t>CAUSE, EFFECT,</a:t>
            </a:r>
          </a:p>
          <a:p>
            <a:pPr algn="ctr"/>
            <a:r>
              <a:rPr lang="en-US" sz="11500" dirty="0" smtClean="0">
                <a:solidFill>
                  <a:schemeClr val="bg1">
                    <a:lumMod val="50000"/>
                  </a:schemeClr>
                </a:solidFill>
                <a:effectLst>
                  <a:outerShdw blurRad="38100" dist="38100" dir="2700000" algn="tl">
                    <a:srgbClr val="000000">
                      <a:alpha val="43137"/>
                    </a:srgbClr>
                  </a:outerShdw>
                </a:effectLst>
                <a:latin typeface="Arial Black" pitchFamily="34" charset="0"/>
              </a:rPr>
              <a:t>RECOVERY</a:t>
            </a:r>
            <a:endParaRPr lang="en-US" sz="11500" dirty="0">
              <a:solidFill>
                <a:schemeClr val="bg1">
                  <a:lumMod val="50000"/>
                </a:schemeClr>
              </a:solidFill>
              <a:effectLst>
                <a:outerShdw blurRad="38100" dist="38100" dir="2700000" algn="tl">
                  <a:srgbClr val="000000">
                    <a:alpha val="43137"/>
                  </a:srgbClr>
                </a:outerShdw>
              </a:effectLst>
              <a:latin typeface="Arial Black" pitchFamily="34"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17410" name="Picture 2" descr="http://static.flickr.com/86/275213413_ab9953fa8d_b.jpg"/>
          <p:cNvPicPr>
            <a:picLocks noChangeAspect="1" noChangeArrowheads="1"/>
          </p:cNvPicPr>
          <p:nvPr/>
        </p:nvPicPr>
        <p:blipFill>
          <a:blip r:embed="rId3" cstate="print"/>
          <a:srcRect/>
          <a:stretch>
            <a:fillRect/>
          </a:stretch>
        </p:blipFill>
        <p:spPr bwMode="auto">
          <a:xfrm>
            <a:off x="0" y="0"/>
            <a:ext cx="7100699" cy="6858000"/>
          </a:xfrm>
          <a:prstGeom prst="rect">
            <a:avLst/>
          </a:prstGeom>
          <a:noFill/>
        </p:spPr>
      </p:pic>
      <p:sp>
        <p:nvSpPr>
          <p:cNvPr id="5" name="TextBox 4"/>
          <p:cNvSpPr txBox="1"/>
          <p:nvPr/>
        </p:nvSpPr>
        <p:spPr>
          <a:xfrm>
            <a:off x="-70318" y="5181600"/>
            <a:ext cx="9214318" cy="1938992"/>
          </a:xfrm>
          <a:prstGeom prst="rect">
            <a:avLst/>
          </a:prstGeom>
          <a:noFill/>
        </p:spPr>
        <p:txBody>
          <a:bodyPr wrap="square" rtlCol="0">
            <a:spAutoFit/>
          </a:bodyPr>
          <a:lstStyle/>
          <a:p>
            <a:pPr algn="ctr"/>
            <a:r>
              <a:rPr lang="en-US" sz="12000" dirty="0" smtClean="0">
                <a:solidFill>
                  <a:schemeClr val="bg1"/>
                </a:solidFill>
                <a:latin typeface="Arial Black" pitchFamily="34" charset="0"/>
              </a:rPr>
              <a:t>DYSTHMIA</a:t>
            </a:r>
            <a:endParaRPr lang="en-US" sz="12000" dirty="0">
              <a:solidFill>
                <a:schemeClr val="bg1"/>
              </a:solidFill>
              <a:latin typeface="Arial Black" pitchFamily="34" charset="0"/>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5" name="TextBox 4"/>
          <p:cNvSpPr txBox="1"/>
          <p:nvPr/>
        </p:nvSpPr>
        <p:spPr>
          <a:xfrm>
            <a:off x="0" y="4800600"/>
            <a:ext cx="9144000" cy="2246769"/>
          </a:xfrm>
          <a:prstGeom prst="rect">
            <a:avLst/>
          </a:prstGeom>
          <a:noFill/>
        </p:spPr>
        <p:txBody>
          <a:bodyPr wrap="square" rtlCol="0">
            <a:spAutoFit/>
          </a:bodyPr>
          <a:lstStyle/>
          <a:p>
            <a:pPr algn="ctr"/>
            <a:r>
              <a:rPr lang="en-US" sz="14000" dirty="0" smtClean="0">
                <a:ln w="57150">
                  <a:noFill/>
                </a:ln>
                <a:solidFill>
                  <a:schemeClr val="bg1">
                    <a:lumMod val="50000"/>
                  </a:schemeClr>
                </a:solidFill>
                <a:latin typeface="Arial Black" pitchFamily="34" charset="0"/>
              </a:rPr>
              <a:t>BIPOLAR</a:t>
            </a:r>
            <a:endParaRPr lang="en-US" sz="14000" dirty="0">
              <a:ln w="57150">
                <a:noFill/>
              </a:ln>
              <a:solidFill>
                <a:schemeClr val="bg1">
                  <a:lumMod val="50000"/>
                </a:schemeClr>
              </a:solidFill>
              <a:latin typeface="Arial Black" pitchFamily="34" charset="0"/>
            </a:endParaRPr>
          </a:p>
        </p:txBody>
      </p:sp>
      <p:pic>
        <p:nvPicPr>
          <p:cNvPr id="18436" name="Picture 4" descr="Happy &amp; Sad by Swamibu">
            <a:hlinkClick r:id="rId3" tooltip="Click to go back"/>
          </p:cNvPr>
          <p:cNvPicPr>
            <a:picLocks noChangeAspect="1" noChangeArrowheads="1"/>
          </p:cNvPicPr>
          <p:nvPr/>
        </p:nvPicPr>
        <p:blipFill>
          <a:blip r:embed="rId4" cstate="print"/>
          <a:srcRect t="1375" r="781" b="2406"/>
          <a:stretch>
            <a:fillRect/>
          </a:stretch>
        </p:blipFill>
        <p:spPr bwMode="auto">
          <a:xfrm>
            <a:off x="0" y="-228600"/>
            <a:ext cx="9144000" cy="5040000"/>
          </a:xfrm>
          <a:prstGeom prst="rect">
            <a:avLst/>
          </a:prstGeom>
          <a:noFill/>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19458" name="Picture 2" descr="http://farm3.static.flickr.com/2474/3779569440_5ddd432a12_b.jpg"/>
          <p:cNvPicPr>
            <a:picLocks noChangeAspect="1" noChangeArrowheads="1"/>
          </p:cNvPicPr>
          <p:nvPr/>
        </p:nvPicPr>
        <p:blipFill>
          <a:blip r:embed="rId2" cstate="print">
            <a:biLevel thresh="50000"/>
          </a:blip>
          <a:srcRect l="1668" r="8244"/>
          <a:stretch>
            <a:fillRect/>
          </a:stretch>
        </p:blipFill>
        <p:spPr bwMode="auto">
          <a:xfrm>
            <a:off x="5029200" y="0"/>
            <a:ext cx="4114800" cy="6858000"/>
          </a:xfrm>
          <a:prstGeom prst="rect">
            <a:avLst/>
          </a:prstGeom>
          <a:noFill/>
          <a:ln w="88900" cap="sq">
            <a:noFill/>
            <a:miter lim="800000"/>
          </a:ln>
          <a:effectLst/>
          <a:scene3d>
            <a:camera prst="orthographicFront"/>
            <a:lightRig rig="twoPt" dir="t">
              <a:rot lat="0" lon="0" rev="7200000"/>
            </a:lightRig>
          </a:scene3d>
          <a:sp3d>
            <a:bevelT w="25400" h="19050"/>
            <a:contourClr>
              <a:srgbClr val="FFFFFF"/>
            </a:contourClr>
          </a:sp3d>
        </p:spPr>
      </p:pic>
      <p:sp>
        <p:nvSpPr>
          <p:cNvPr id="5" name="TextBox 4"/>
          <p:cNvSpPr txBox="1"/>
          <p:nvPr/>
        </p:nvSpPr>
        <p:spPr>
          <a:xfrm>
            <a:off x="88316" y="1828800"/>
            <a:ext cx="9055684" cy="2400657"/>
          </a:xfrm>
          <a:prstGeom prst="rect">
            <a:avLst/>
          </a:prstGeom>
          <a:noFill/>
        </p:spPr>
        <p:txBody>
          <a:bodyPr wrap="none" rtlCol="0">
            <a:spAutoFit/>
          </a:bodyPr>
          <a:lstStyle/>
          <a:p>
            <a:r>
              <a:rPr lang="en-US" sz="15000" dirty="0" smtClean="0">
                <a:ln w="28575">
                  <a:solidFill>
                    <a:schemeClr val="bg1"/>
                  </a:solidFill>
                </a:ln>
                <a:solidFill>
                  <a:schemeClr val="tx1">
                    <a:lumMod val="95000"/>
                    <a:lumOff val="5000"/>
                  </a:schemeClr>
                </a:solidFill>
                <a:latin typeface="Arial Black" pitchFamily="34" charset="0"/>
              </a:rPr>
              <a:t>SUICIDE</a:t>
            </a:r>
            <a:endParaRPr lang="en-US" sz="15000" dirty="0">
              <a:ln w="28575">
                <a:solidFill>
                  <a:schemeClr val="bg1"/>
                </a:solidFill>
              </a:ln>
              <a:solidFill>
                <a:schemeClr val="tx1">
                  <a:lumMod val="95000"/>
                  <a:lumOff val="5000"/>
                </a:schemeClr>
              </a:solidFill>
              <a:latin typeface="Arial Black" pitchFamily="34" charset="0"/>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154" name="Picture 2" descr="http://farm4.static.flickr.com/3235/3079836856_54578c17e1_b.jpg"/>
          <p:cNvPicPr>
            <a:picLocks noChangeAspect="1" noChangeArrowheads="1"/>
          </p:cNvPicPr>
          <p:nvPr/>
        </p:nvPicPr>
        <p:blipFill>
          <a:blip r:embed="rId2" cstate="print">
            <a:grayscl/>
          </a:blip>
          <a:srcRect/>
          <a:stretch>
            <a:fillRect/>
          </a:stretch>
        </p:blipFill>
        <p:spPr bwMode="auto">
          <a:xfrm>
            <a:off x="0" y="-457200"/>
            <a:ext cx="9753600" cy="7315200"/>
          </a:xfrm>
          <a:prstGeom prst="rect">
            <a:avLst/>
          </a:prstGeom>
          <a:noFill/>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45058" name="Picture 2" descr="http://farm4.static.flickr.com/3352/3410705154_4ca8b3f6db_b.jpg"/>
          <p:cNvPicPr>
            <a:picLocks noChangeAspect="1" noChangeArrowheads="1"/>
          </p:cNvPicPr>
          <p:nvPr/>
        </p:nvPicPr>
        <p:blipFill>
          <a:blip r:embed="rId2" cstate="print">
            <a:grayscl/>
          </a:blip>
          <a:srcRect l="4858" r="11862"/>
          <a:stretch>
            <a:fillRect/>
          </a:stretch>
        </p:blipFill>
        <p:spPr bwMode="auto">
          <a:xfrm>
            <a:off x="0" y="0"/>
            <a:ext cx="9144000" cy="6858000"/>
          </a:xfrm>
          <a:prstGeom prst="rect">
            <a:avLst/>
          </a:prstGeom>
          <a:noFill/>
        </p:spPr>
      </p:pic>
      <p:sp>
        <p:nvSpPr>
          <p:cNvPr id="5" name="Rectangle 4"/>
          <p:cNvSpPr/>
          <p:nvPr/>
        </p:nvSpPr>
        <p:spPr>
          <a:xfrm>
            <a:off x="0" y="5867400"/>
            <a:ext cx="9144000" cy="99060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0" y="0"/>
            <a:ext cx="9144000" cy="99060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p:cNvSpPr txBox="1"/>
          <p:nvPr/>
        </p:nvSpPr>
        <p:spPr>
          <a:xfrm>
            <a:off x="0" y="0"/>
            <a:ext cx="9144000" cy="923330"/>
          </a:xfrm>
          <a:prstGeom prst="rect">
            <a:avLst/>
          </a:prstGeom>
          <a:noFill/>
        </p:spPr>
        <p:txBody>
          <a:bodyPr wrap="square" rtlCol="0">
            <a:spAutoFit/>
          </a:bodyPr>
          <a:lstStyle/>
          <a:p>
            <a:r>
              <a:rPr lang="en-US" sz="2700" dirty="0" smtClean="0">
                <a:solidFill>
                  <a:schemeClr val="bg1"/>
                </a:solidFill>
                <a:latin typeface="Arial Black" pitchFamily="34" charset="0"/>
              </a:rPr>
              <a:t>FOR EVERY COMPLETED SUICIDE BY YOUTH</a:t>
            </a:r>
          </a:p>
          <a:p>
            <a:r>
              <a:rPr lang="en-US" sz="2700" dirty="0" smtClean="0">
                <a:solidFill>
                  <a:schemeClr val="bg1"/>
                </a:solidFill>
                <a:latin typeface="Arial Black" pitchFamily="34" charset="0"/>
              </a:rPr>
              <a:t>IT’S ESTIMATED </a:t>
            </a:r>
            <a:r>
              <a:rPr lang="en-US" sz="2700" dirty="0" smtClean="0">
                <a:solidFill>
                  <a:schemeClr val="bg1">
                    <a:lumMod val="65000"/>
                  </a:schemeClr>
                </a:solidFill>
                <a:latin typeface="Arial Black" pitchFamily="34" charset="0"/>
              </a:rPr>
              <a:t>100-200</a:t>
            </a:r>
            <a:r>
              <a:rPr lang="en-US" sz="2700" dirty="0" smtClean="0">
                <a:solidFill>
                  <a:schemeClr val="bg1"/>
                </a:solidFill>
                <a:latin typeface="Arial Black" pitchFamily="34" charset="0"/>
              </a:rPr>
              <a:t> ATTEMPTS ARE MADE</a:t>
            </a:r>
            <a:endParaRPr lang="en-US" sz="2700" dirty="0">
              <a:solidFill>
                <a:schemeClr val="bg1"/>
              </a:solidFill>
              <a:latin typeface="Arial Black" pitchFamily="34" charset="0"/>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farm3.static.flickr.com/2249/2090528739_fab57c5c96_b.jpg"/>
          <p:cNvPicPr>
            <a:picLocks noChangeAspect="1" noChangeArrowheads="1"/>
          </p:cNvPicPr>
          <p:nvPr/>
        </p:nvPicPr>
        <p:blipFill>
          <a:blip r:embed="rId2" cstate="print">
            <a:grayscl/>
          </a:blip>
          <a:srcRect l="1563" r="781" b="1995"/>
          <a:stretch>
            <a:fillRect/>
          </a:stretch>
        </p:blipFill>
        <p:spPr bwMode="auto">
          <a:xfrm>
            <a:off x="0" y="-628651"/>
            <a:ext cx="9525000" cy="7486651"/>
          </a:xfrm>
          <a:prstGeom prst="rect">
            <a:avLst/>
          </a:prstGeom>
          <a:noFill/>
        </p:spPr>
      </p:pic>
      <p:sp>
        <p:nvSpPr>
          <p:cNvPr id="5" name="TextBox 4"/>
          <p:cNvSpPr txBox="1"/>
          <p:nvPr/>
        </p:nvSpPr>
        <p:spPr>
          <a:xfrm>
            <a:off x="228600" y="2438400"/>
            <a:ext cx="8797024" cy="1015663"/>
          </a:xfrm>
          <a:prstGeom prst="rect">
            <a:avLst/>
          </a:prstGeom>
          <a:noFill/>
        </p:spPr>
        <p:txBody>
          <a:bodyPr wrap="none" rtlCol="0">
            <a:spAutoFit/>
          </a:bodyPr>
          <a:lstStyle/>
          <a:p>
            <a:r>
              <a:rPr lang="en-US" sz="6000" dirty="0" smtClean="0">
                <a:solidFill>
                  <a:schemeClr val="bg1"/>
                </a:solidFill>
                <a:latin typeface="Arial Black" pitchFamily="34" charset="0"/>
              </a:rPr>
              <a:t>CRIMINAL ACTIVITY</a:t>
            </a:r>
            <a:endParaRPr lang="en-US" sz="6000" dirty="0">
              <a:solidFill>
                <a:schemeClr val="bg1"/>
              </a:solidFill>
              <a:latin typeface="Arial Black" pitchFamily="34" charset="0"/>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48130" name="Picture 2" descr="http://farm3.static.flickr.com/2786/4173500857_144616a667_z.jpg?zz=1"/>
          <p:cNvPicPr>
            <a:picLocks noChangeAspect="1" noChangeArrowheads="1"/>
          </p:cNvPicPr>
          <p:nvPr/>
        </p:nvPicPr>
        <p:blipFill>
          <a:blip r:embed="rId2" cstate="print"/>
          <a:srcRect/>
          <a:stretch>
            <a:fillRect/>
          </a:stretch>
        </p:blipFill>
        <p:spPr bwMode="auto">
          <a:xfrm>
            <a:off x="1143000" y="-1"/>
            <a:ext cx="6858000" cy="6858001"/>
          </a:xfrm>
          <a:prstGeom prst="rect">
            <a:avLst/>
          </a:prstGeom>
          <a:noFill/>
        </p:spPr>
      </p:pic>
      <p:sp>
        <p:nvSpPr>
          <p:cNvPr id="5" name="TextBox 4"/>
          <p:cNvSpPr txBox="1"/>
          <p:nvPr/>
        </p:nvSpPr>
        <p:spPr>
          <a:xfrm>
            <a:off x="0" y="3200400"/>
            <a:ext cx="9144000" cy="707886"/>
          </a:xfrm>
          <a:prstGeom prst="rect">
            <a:avLst/>
          </a:prstGeom>
          <a:solidFill>
            <a:schemeClr val="tx1"/>
          </a:solidFill>
        </p:spPr>
        <p:txBody>
          <a:bodyPr wrap="square" rtlCol="0">
            <a:spAutoFit/>
          </a:bodyPr>
          <a:lstStyle/>
          <a:p>
            <a:pPr algn="ctr"/>
            <a:r>
              <a:rPr lang="en-US" sz="4000" dirty="0" smtClean="0">
                <a:solidFill>
                  <a:schemeClr val="bg1"/>
                </a:solidFill>
                <a:latin typeface="Arial Black" pitchFamily="34" charset="0"/>
              </a:rPr>
              <a:t>THE DIRECTION OF YOUR LIFE</a:t>
            </a:r>
            <a:endParaRPr lang="en-US" sz="4000" dirty="0">
              <a:solidFill>
                <a:schemeClr val="bg1"/>
              </a:solidFill>
              <a:latin typeface="Arial Black" pitchFamily="34" charset="0"/>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4" name="TextBox 3"/>
          <p:cNvSpPr txBox="1"/>
          <p:nvPr/>
        </p:nvSpPr>
        <p:spPr>
          <a:xfrm>
            <a:off x="0" y="2518350"/>
            <a:ext cx="9144000" cy="4339650"/>
          </a:xfrm>
          <a:prstGeom prst="rect">
            <a:avLst/>
          </a:prstGeom>
          <a:solidFill>
            <a:schemeClr val="tx1"/>
          </a:solidFill>
        </p:spPr>
        <p:txBody>
          <a:bodyPr wrap="square" rtlCol="0">
            <a:spAutoFit/>
          </a:bodyPr>
          <a:lstStyle/>
          <a:p>
            <a:r>
              <a:rPr lang="en-US" sz="13800" b="1" dirty="0" smtClean="0">
                <a:ln w="12700">
                  <a:solidFill>
                    <a:schemeClr val="tx2">
                      <a:satMod val="155000"/>
                    </a:schemeClr>
                  </a:solidFill>
                  <a:prstDash val="solid"/>
                </a:ln>
                <a:solidFill>
                  <a:schemeClr val="bg1"/>
                </a:solidFill>
                <a:effectLst>
                  <a:outerShdw blurRad="41275" dist="20320" dir="1800000" algn="tl" rotWithShape="0">
                    <a:srgbClr val="000000">
                      <a:alpha val="40000"/>
                    </a:srgbClr>
                  </a:outerShdw>
                </a:effectLst>
                <a:latin typeface="Arial Black" pitchFamily="34" charset="0"/>
                <a:hlinkClick r:id="rId2"/>
              </a:rPr>
              <a:t>ETHAN’S </a:t>
            </a:r>
          </a:p>
          <a:p>
            <a:r>
              <a:rPr lang="en-US" sz="13800" b="1" dirty="0" smtClean="0">
                <a:ln w="12700">
                  <a:solidFill>
                    <a:schemeClr val="tx2">
                      <a:satMod val="155000"/>
                    </a:schemeClr>
                  </a:solidFill>
                  <a:prstDash val="solid"/>
                </a:ln>
                <a:solidFill>
                  <a:schemeClr val="bg1"/>
                </a:solidFill>
                <a:effectLst>
                  <a:outerShdw blurRad="41275" dist="20320" dir="1800000" algn="tl" rotWithShape="0">
                    <a:srgbClr val="000000">
                      <a:alpha val="40000"/>
                    </a:srgbClr>
                  </a:outerShdw>
                </a:effectLst>
                <a:latin typeface="Arial Black" pitchFamily="34" charset="0"/>
                <a:hlinkClick r:id="rId2"/>
              </a:rPr>
              <a:t>STORY</a:t>
            </a:r>
            <a:endParaRPr lang="en-US" sz="13800" b="1" dirty="0">
              <a:ln w="12700">
                <a:solidFill>
                  <a:schemeClr val="tx2">
                    <a:satMod val="155000"/>
                  </a:schemeClr>
                </a:solidFill>
                <a:prstDash val="solid"/>
              </a:ln>
              <a:solidFill>
                <a:schemeClr val="bg1"/>
              </a:solidFill>
              <a:effectLst>
                <a:outerShdw blurRad="41275" dist="20320" dir="1800000" algn="tl" rotWithShape="0">
                  <a:srgbClr val="000000">
                    <a:alpha val="40000"/>
                  </a:srgbClr>
                </a:outerShdw>
              </a:effectLst>
              <a:latin typeface="Arial Black" pitchFamily="34" charset="0"/>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tx1">
            <a:lumMod val="95000"/>
            <a:lumOff val="5000"/>
          </a:schemeClr>
        </a:solidFill>
        <a:effectLst/>
      </p:bgPr>
    </p:bg>
    <p:spTree>
      <p:nvGrpSpPr>
        <p:cNvPr id="1" name=""/>
        <p:cNvGrpSpPr/>
        <p:nvPr/>
      </p:nvGrpSpPr>
      <p:grpSpPr>
        <a:xfrm>
          <a:off x="0" y="0"/>
          <a:ext cx="0" cy="0"/>
          <a:chOff x="0" y="0"/>
          <a:chExt cx="0" cy="0"/>
        </a:xfrm>
      </p:grpSpPr>
      <p:sp>
        <p:nvSpPr>
          <p:cNvPr id="4" name="TextBox 3"/>
          <p:cNvSpPr txBox="1"/>
          <p:nvPr/>
        </p:nvSpPr>
        <p:spPr>
          <a:xfrm>
            <a:off x="0" y="1143000"/>
            <a:ext cx="9144000" cy="4524315"/>
          </a:xfrm>
          <a:prstGeom prst="rect">
            <a:avLst/>
          </a:prstGeom>
          <a:noFill/>
        </p:spPr>
        <p:txBody>
          <a:bodyPr wrap="square" rtlCol="0">
            <a:spAutoFit/>
          </a:bodyPr>
          <a:lstStyle/>
          <a:p>
            <a:pPr algn="ctr"/>
            <a:r>
              <a:rPr lang="en-US" sz="9600" dirty="0" smtClean="0">
                <a:solidFill>
                  <a:schemeClr val="tx1">
                    <a:lumMod val="50000"/>
                    <a:lumOff val="50000"/>
                  </a:schemeClr>
                </a:solidFill>
                <a:latin typeface="Arial Black" pitchFamily="34" charset="0"/>
              </a:rPr>
              <a:t>ARGUMENTS </a:t>
            </a:r>
          </a:p>
          <a:p>
            <a:pPr algn="ctr"/>
            <a:r>
              <a:rPr lang="en-US" sz="9600" dirty="0" smtClean="0">
                <a:gradFill flip="none" rotWithShape="1">
                  <a:gsLst>
                    <a:gs pos="0">
                      <a:schemeClr val="tx1">
                        <a:lumMod val="50000"/>
                        <a:lumOff val="50000"/>
                        <a:tint val="66000"/>
                        <a:satMod val="160000"/>
                      </a:schemeClr>
                    </a:gs>
                    <a:gs pos="50000">
                      <a:schemeClr val="tx1">
                        <a:lumMod val="50000"/>
                        <a:lumOff val="50000"/>
                        <a:tint val="44500"/>
                        <a:satMod val="160000"/>
                      </a:schemeClr>
                    </a:gs>
                    <a:gs pos="100000">
                      <a:schemeClr val="tx1">
                        <a:lumMod val="50000"/>
                        <a:lumOff val="50000"/>
                        <a:tint val="23500"/>
                        <a:satMod val="160000"/>
                      </a:schemeClr>
                    </a:gs>
                  </a:gsLst>
                  <a:lin ang="18900000" scaled="1"/>
                  <a:tileRect/>
                </a:gradFill>
                <a:latin typeface="Arial Black" pitchFamily="34" charset="0"/>
              </a:rPr>
              <a:t>AGAINST</a:t>
            </a:r>
            <a:r>
              <a:rPr lang="en-US" sz="9600" dirty="0" smtClean="0">
                <a:solidFill>
                  <a:schemeClr val="tx1">
                    <a:lumMod val="50000"/>
                    <a:lumOff val="50000"/>
                  </a:schemeClr>
                </a:solidFill>
                <a:latin typeface="Arial Black" pitchFamily="34" charset="0"/>
              </a:rPr>
              <a:t> </a:t>
            </a:r>
          </a:p>
          <a:p>
            <a:pPr algn="ctr"/>
            <a:r>
              <a:rPr lang="en-US" sz="9600" dirty="0" smtClean="0">
                <a:solidFill>
                  <a:schemeClr val="tx1">
                    <a:lumMod val="50000"/>
                    <a:lumOff val="50000"/>
                  </a:schemeClr>
                </a:solidFill>
                <a:latin typeface="Arial Black" pitchFamily="34" charset="0"/>
              </a:rPr>
              <a:t>TREATMENT</a:t>
            </a:r>
            <a:endParaRPr lang="en-US" sz="9600" dirty="0">
              <a:solidFill>
                <a:schemeClr val="tx1">
                  <a:lumMod val="50000"/>
                  <a:lumOff val="50000"/>
                </a:schemeClr>
              </a:solidFill>
              <a:latin typeface="Arial Black" pitchFamily="34" charset="0"/>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4" name="TextBox 3"/>
          <p:cNvSpPr txBox="1"/>
          <p:nvPr/>
        </p:nvSpPr>
        <p:spPr>
          <a:xfrm>
            <a:off x="0" y="0"/>
            <a:ext cx="3365024" cy="7725192"/>
          </a:xfrm>
          <a:prstGeom prst="rect">
            <a:avLst/>
          </a:prstGeom>
          <a:noFill/>
        </p:spPr>
        <p:txBody>
          <a:bodyPr wrap="none" rtlCol="0">
            <a:spAutoFit/>
          </a:bodyPr>
          <a:lstStyle/>
          <a:p>
            <a:r>
              <a:rPr lang="en-US" sz="49600" b="1" dirty="0" smtClean="0">
                <a:solidFill>
                  <a:schemeClr val="bg1">
                    <a:lumMod val="50000"/>
                  </a:schemeClr>
                </a:solidFill>
                <a:latin typeface="Times New Roman" pitchFamily="18" charset="0"/>
                <a:cs typeface="Times New Roman" pitchFamily="18" charset="0"/>
              </a:rPr>
              <a:t>1</a:t>
            </a:r>
            <a:endParaRPr lang="en-US" sz="49600" b="1" dirty="0">
              <a:solidFill>
                <a:schemeClr val="bg1">
                  <a:lumMod val="50000"/>
                </a:schemeClr>
              </a:solidFill>
              <a:latin typeface="Times New Roman" pitchFamily="18" charset="0"/>
              <a:cs typeface="Times New Roman" pitchFamily="18" charset="0"/>
            </a:endParaRPr>
          </a:p>
        </p:txBody>
      </p:sp>
      <p:sp>
        <p:nvSpPr>
          <p:cNvPr id="5" name="TextBox 4"/>
          <p:cNvSpPr txBox="1"/>
          <p:nvPr/>
        </p:nvSpPr>
        <p:spPr>
          <a:xfrm>
            <a:off x="381000" y="3886200"/>
            <a:ext cx="8119467" cy="1938992"/>
          </a:xfrm>
          <a:prstGeom prst="rect">
            <a:avLst/>
          </a:prstGeom>
          <a:noFill/>
        </p:spPr>
        <p:txBody>
          <a:bodyPr wrap="none" rtlCol="0">
            <a:spAutoFit/>
          </a:bodyPr>
          <a:lstStyle/>
          <a:p>
            <a:r>
              <a:rPr lang="en-US" sz="6000" dirty="0" smtClean="0">
                <a:solidFill>
                  <a:schemeClr val="bg1"/>
                </a:solidFill>
                <a:effectLst>
                  <a:outerShdw blurRad="38100" dist="38100" dir="2700000" algn="tl">
                    <a:srgbClr val="000000">
                      <a:alpha val="43137"/>
                    </a:srgbClr>
                  </a:outerShdw>
                </a:effectLst>
                <a:latin typeface="Arial Black" pitchFamily="34" charset="0"/>
              </a:rPr>
              <a:t>EXTREMELY HIGH </a:t>
            </a:r>
          </a:p>
          <a:p>
            <a:r>
              <a:rPr lang="en-US" sz="6000" dirty="0" smtClean="0">
                <a:solidFill>
                  <a:schemeClr val="bg1"/>
                </a:solidFill>
                <a:effectLst>
                  <a:outerShdw blurRad="38100" dist="38100" dir="2700000" algn="tl">
                    <a:srgbClr val="000000">
                      <a:alpha val="43137"/>
                    </a:srgbClr>
                  </a:outerShdw>
                </a:effectLst>
                <a:latin typeface="Arial Black" pitchFamily="34" charset="0"/>
              </a:rPr>
              <a:t>COST OF CARE</a:t>
            </a:r>
            <a:endParaRPr lang="en-US" sz="6000" dirty="0">
              <a:solidFill>
                <a:schemeClr val="bg1"/>
              </a:solidFill>
              <a:effectLst>
                <a:outerShdw blurRad="38100" dist="38100" dir="2700000" algn="tl">
                  <a:srgbClr val="000000">
                    <a:alpha val="43137"/>
                  </a:srgbClr>
                </a:outerShdw>
              </a:effectLst>
              <a:latin typeface="Arial Black"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1032" name="Picture 8" descr="http://www.laurenbdavis.com/blog/wp-content/uploads/2010/08/depression-girl.jpg"/>
          <p:cNvPicPr>
            <a:picLocks noChangeAspect="1" noChangeArrowheads="1"/>
          </p:cNvPicPr>
          <p:nvPr/>
        </p:nvPicPr>
        <p:blipFill>
          <a:blip r:embed="rId3" cstate="print"/>
          <a:srcRect b="8696"/>
          <a:stretch>
            <a:fillRect/>
          </a:stretch>
        </p:blipFill>
        <p:spPr bwMode="auto">
          <a:xfrm>
            <a:off x="5221517" y="3276600"/>
            <a:ext cx="3922483" cy="3581400"/>
          </a:xfrm>
          <a:prstGeom prst="rect">
            <a:avLst/>
          </a:prstGeom>
          <a:noFill/>
        </p:spPr>
      </p:pic>
      <p:sp>
        <p:nvSpPr>
          <p:cNvPr id="7" name="TextBox 6"/>
          <p:cNvSpPr txBox="1"/>
          <p:nvPr/>
        </p:nvSpPr>
        <p:spPr>
          <a:xfrm>
            <a:off x="0" y="4114800"/>
            <a:ext cx="8458200" cy="2400657"/>
          </a:xfrm>
          <a:prstGeom prst="rect">
            <a:avLst/>
          </a:prstGeom>
          <a:noFill/>
        </p:spPr>
        <p:txBody>
          <a:bodyPr wrap="square" rtlCol="0">
            <a:spAutoFit/>
          </a:bodyPr>
          <a:lstStyle/>
          <a:p>
            <a:r>
              <a:rPr lang="en-US" sz="15000" b="1" dirty="0" smtClean="0">
                <a:ln w="38100">
                  <a:noFill/>
                </a:ln>
                <a:solidFill>
                  <a:schemeClr val="bg1">
                    <a:lumMod val="50000"/>
                  </a:schemeClr>
                </a:solidFill>
                <a:latin typeface="Arial" pitchFamily="34" charset="0"/>
                <a:cs typeface="Arial" pitchFamily="34" charset="0"/>
              </a:rPr>
              <a:t>EIGHT</a:t>
            </a:r>
            <a:endParaRPr lang="en-US" sz="15000" b="1" dirty="0">
              <a:ln w="38100">
                <a:noFill/>
              </a:ln>
              <a:solidFill>
                <a:schemeClr val="bg1">
                  <a:lumMod val="50000"/>
                </a:schemeClr>
              </a:solidFill>
              <a:latin typeface="Arial" pitchFamily="34" charset="0"/>
              <a:cs typeface="Arial" pitchFamily="34" charset="0"/>
            </a:endParaRPr>
          </a:p>
        </p:txBody>
      </p:sp>
      <p:sp>
        <p:nvSpPr>
          <p:cNvPr id="8" name="Rectangle 7"/>
          <p:cNvSpPr/>
          <p:nvPr/>
        </p:nvSpPr>
        <p:spPr>
          <a:xfrm>
            <a:off x="0" y="1828800"/>
            <a:ext cx="9144000" cy="2708434"/>
          </a:xfrm>
          <a:prstGeom prst="rect">
            <a:avLst/>
          </a:prstGeom>
        </p:spPr>
        <p:txBody>
          <a:bodyPr wrap="square">
            <a:spAutoFit/>
          </a:bodyPr>
          <a:lstStyle/>
          <a:p>
            <a:r>
              <a:rPr lang="en-US" sz="17000" b="1" dirty="0" smtClean="0">
                <a:ln w="38100">
                  <a:noFill/>
                </a:ln>
                <a:solidFill>
                  <a:schemeClr val="bg1">
                    <a:lumMod val="50000"/>
                  </a:schemeClr>
                </a:solidFill>
                <a:latin typeface="Arial" pitchFamily="34" charset="0"/>
                <a:cs typeface="Arial" pitchFamily="34" charset="0"/>
              </a:rPr>
              <a:t>ONE OF </a:t>
            </a:r>
            <a:endParaRPr lang="en-US" sz="17000" dirty="0">
              <a:ln w="38100">
                <a:noFill/>
              </a:ln>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4" name="Rectangle 3"/>
          <p:cNvSpPr/>
          <p:nvPr/>
        </p:nvSpPr>
        <p:spPr>
          <a:xfrm>
            <a:off x="0" y="152400"/>
            <a:ext cx="3365024" cy="7725192"/>
          </a:xfrm>
          <a:prstGeom prst="rect">
            <a:avLst/>
          </a:prstGeom>
        </p:spPr>
        <p:txBody>
          <a:bodyPr wrap="none">
            <a:spAutoFit/>
          </a:bodyPr>
          <a:lstStyle/>
          <a:p>
            <a:r>
              <a:rPr lang="en-US" sz="49600" b="1" dirty="0" smtClean="0">
                <a:solidFill>
                  <a:schemeClr val="bg1">
                    <a:lumMod val="50000"/>
                  </a:schemeClr>
                </a:solidFill>
                <a:latin typeface="Times New Roman" pitchFamily="18" charset="0"/>
                <a:cs typeface="Times New Roman" pitchFamily="18" charset="0"/>
              </a:rPr>
              <a:t>2</a:t>
            </a:r>
            <a:endParaRPr lang="en-US" sz="49600" b="1" dirty="0">
              <a:solidFill>
                <a:schemeClr val="bg1">
                  <a:lumMod val="50000"/>
                </a:schemeClr>
              </a:solidFill>
              <a:latin typeface="Times New Roman" pitchFamily="18" charset="0"/>
              <a:cs typeface="Times New Roman" pitchFamily="18" charset="0"/>
            </a:endParaRPr>
          </a:p>
        </p:txBody>
      </p:sp>
      <p:sp>
        <p:nvSpPr>
          <p:cNvPr id="5" name="Rectangle 4"/>
          <p:cNvSpPr/>
          <p:nvPr/>
        </p:nvSpPr>
        <p:spPr>
          <a:xfrm>
            <a:off x="457200" y="3886200"/>
            <a:ext cx="8534400" cy="1938992"/>
          </a:xfrm>
          <a:prstGeom prst="rect">
            <a:avLst/>
          </a:prstGeom>
        </p:spPr>
        <p:txBody>
          <a:bodyPr wrap="square">
            <a:spAutoFit/>
          </a:bodyPr>
          <a:lstStyle/>
          <a:p>
            <a:r>
              <a:rPr lang="en-US" sz="6000" dirty="0" smtClean="0">
                <a:solidFill>
                  <a:schemeClr val="bg1"/>
                </a:solidFill>
                <a:effectLst>
                  <a:outerShdw blurRad="38100" dist="38100" dir="2700000" algn="tl">
                    <a:srgbClr val="000000">
                      <a:alpha val="43137"/>
                    </a:srgbClr>
                  </a:outerShdw>
                </a:effectLst>
                <a:latin typeface="Arial Black" pitchFamily="34" charset="0"/>
              </a:rPr>
              <a:t>GIVES THE FAMILY</a:t>
            </a:r>
          </a:p>
          <a:p>
            <a:r>
              <a:rPr lang="en-US" sz="6000" dirty="0" smtClean="0">
                <a:solidFill>
                  <a:schemeClr val="bg1"/>
                </a:solidFill>
                <a:effectLst>
                  <a:outerShdw blurRad="38100" dist="38100" dir="2700000" algn="tl">
                    <a:srgbClr val="000000">
                      <a:alpha val="43137"/>
                    </a:srgbClr>
                  </a:outerShdw>
                </a:effectLst>
                <a:latin typeface="Arial Black" pitchFamily="34" charset="0"/>
              </a:rPr>
              <a:t>A BAD REPUTATION</a:t>
            </a:r>
            <a:endParaRPr lang="en-US" sz="6000" dirty="0">
              <a:solidFill>
                <a:schemeClr val="bg1"/>
              </a:solidFill>
              <a:effectLst>
                <a:outerShdw blurRad="38100" dist="38100" dir="2700000" algn="tl">
                  <a:srgbClr val="000000">
                    <a:alpha val="43137"/>
                  </a:srgbClr>
                </a:outerShdw>
              </a:effectLst>
              <a:latin typeface="Arial Black" pitchFamily="34" charset="0"/>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4" name="Rectangle 3"/>
          <p:cNvSpPr/>
          <p:nvPr/>
        </p:nvSpPr>
        <p:spPr>
          <a:xfrm>
            <a:off x="0" y="152400"/>
            <a:ext cx="3365024" cy="7725192"/>
          </a:xfrm>
          <a:prstGeom prst="rect">
            <a:avLst/>
          </a:prstGeom>
        </p:spPr>
        <p:txBody>
          <a:bodyPr wrap="none">
            <a:spAutoFit/>
          </a:bodyPr>
          <a:lstStyle/>
          <a:p>
            <a:r>
              <a:rPr lang="en-US" sz="49600" b="1" dirty="0" smtClean="0">
                <a:solidFill>
                  <a:schemeClr val="bg1">
                    <a:lumMod val="50000"/>
                  </a:schemeClr>
                </a:solidFill>
                <a:latin typeface="Times New Roman" pitchFamily="18" charset="0"/>
                <a:cs typeface="Times New Roman" pitchFamily="18" charset="0"/>
              </a:rPr>
              <a:t>3</a:t>
            </a:r>
            <a:endParaRPr lang="en-US" sz="49600" b="1" dirty="0">
              <a:solidFill>
                <a:schemeClr val="bg1">
                  <a:lumMod val="50000"/>
                </a:schemeClr>
              </a:solidFill>
              <a:latin typeface="Times New Roman" pitchFamily="18" charset="0"/>
              <a:cs typeface="Times New Roman" pitchFamily="18" charset="0"/>
            </a:endParaRPr>
          </a:p>
        </p:txBody>
      </p:sp>
      <p:sp>
        <p:nvSpPr>
          <p:cNvPr id="5" name="Rectangle 4"/>
          <p:cNvSpPr/>
          <p:nvPr/>
        </p:nvSpPr>
        <p:spPr>
          <a:xfrm>
            <a:off x="381000" y="3962400"/>
            <a:ext cx="8077200" cy="1938992"/>
          </a:xfrm>
          <a:prstGeom prst="rect">
            <a:avLst/>
          </a:prstGeom>
        </p:spPr>
        <p:txBody>
          <a:bodyPr wrap="square">
            <a:spAutoFit/>
          </a:bodyPr>
          <a:lstStyle/>
          <a:p>
            <a:r>
              <a:rPr lang="en-US" sz="6000" dirty="0" smtClean="0">
                <a:solidFill>
                  <a:schemeClr val="bg1"/>
                </a:solidFill>
                <a:effectLst>
                  <a:outerShdw blurRad="38100" dist="38100" dir="2700000" algn="tl">
                    <a:srgbClr val="000000">
                      <a:alpha val="43137"/>
                    </a:srgbClr>
                  </a:outerShdw>
                </a:effectLst>
                <a:latin typeface="Arial Black" pitchFamily="34" charset="0"/>
              </a:rPr>
              <a:t>IT WILL GO AWAY ON ITS OWN</a:t>
            </a:r>
            <a:endParaRPr lang="en-US" sz="6000" dirty="0">
              <a:solidFill>
                <a:schemeClr val="bg1"/>
              </a:solidFill>
              <a:effectLst>
                <a:outerShdw blurRad="38100" dist="38100" dir="2700000" algn="tl">
                  <a:srgbClr val="000000">
                    <a:alpha val="43137"/>
                  </a:srgbClr>
                </a:outerShdw>
              </a:effectLst>
              <a:latin typeface="Arial Black" pitchFamily="34" charset="0"/>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tx1">
            <a:lumMod val="85000"/>
            <a:lumOff val="15000"/>
          </a:schemeClr>
        </a:solidFill>
        <a:effectLst/>
      </p:bgPr>
    </p:bg>
    <p:spTree>
      <p:nvGrpSpPr>
        <p:cNvPr id="1" name=""/>
        <p:cNvGrpSpPr/>
        <p:nvPr/>
      </p:nvGrpSpPr>
      <p:grpSpPr>
        <a:xfrm>
          <a:off x="0" y="0"/>
          <a:ext cx="0" cy="0"/>
          <a:chOff x="0" y="0"/>
          <a:chExt cx="0" cy="0"/>
        </a:xfrm>
      </p:grpSpPr>
      <p:pic>
        <p:nvPicPr>
          <p:cNvPr id="11" name="Picture 10" descr="http://www.deviantart.com/download/96636245/Free_Ripped_Paper_Stock_Photo_by_thomascall.png"/>
          <p:cNvPicPr>
            <a:picLocks noChangeAspect="1" noChangeArrowheads="1"/>
          </p:cNvPicPr>
          <p:nvPr/>
        </p:nvPicPr>
        <p:blipFill>
          <a:blip r:embed="rId2" cstate="print"/>
          <a:srcRect/>
          <a:stretch>
            <a:fillRect/>
          </a:stretch>
        </p:blipFill>
        <p:spPr bwMode="auto">
          <a:xfrm rot="2648530">
            <a:off x="4777321" y="4120212"/>
            <a:ext cx="2619304" cy="3183462"/>
          </a:xfrm>
          <a:prstGeom prst="rect">
            <a:avLst/>
          </a:prstGeom>
          <a:noFill/>
        </p:spPr>
      </p:pic>
      <p:pic>
        <p:nvPicPr>
          <p:cNvPr id="10" name="Picture 9" descr="http://www.deviantart.com/download/96636245/Free_Ripped_Paper_Stock_Photo_by_thomascall.png"/>
          <p:cNvPicPr>
            <a:picLocks noChangeAspect="1" noChangeArrowheads="1"/>
          </p:cNvPicPr>
          <p:nvPr/>
        </p:nvPicPr>
        <p:blipFill>
          <a:blip r:embed="rId2" cstate="print"/>
          <a:srcRect/>
          <a:stretch>
            <a:fillRect/>
          </a:stretch>
        </p:blipFill>
        <p:spPr bwMode="auto">
          <a:xfrm rot="1550827">
            <a:off x="5145501" y="2400665"/>
            <a:ext cx="2668483" cy="3243233"/>
          </a:xfrm>
          <a:prstGeom prst="rect">
            <a:avLst/>
          </a:prstGeom>
          <a:noFill/>
        </p:spPr>
      </p:pic>
      <p:pic>
        <p:nvPicPr>
          <p:cNvPr id="9" name="Picture 8" descr="http://www.deviantart.com/download/96636245/Free_Ripped_Paper_Stock_Photo_by_thomascall.png"/>
          <p:cNvPicPr>
            <a:picLocks noChangeAspect="1" noChangeArrowheads="1"/>
          </p:cNvPicPr>
          <p:nvPr/>
        </p:nvPicPr>
        <p:blipFill>
          <a:blip r:embed="rId2" cstate="print"/>
          <a:srcRect/>
          <a:stretch>
            <a:fillRect/>
          </a:stretch>
        </p:blipFill>
        <p:spPr bwMode="auto">
          <a:xfrm rot="6806436">
            <a:off x="3351307" y="857190"/>
            <a:ext cx="2668483" cy="3243233"/>
          </a:xfrm>
          <a:prstGeom prst="rect">
            <a:avLst/>
          </a:prstGeom>
          <a:noFill/>
        </p:spPr>
      </p:pic>
      <p:pic>
        <p:nvPicPr>
          <p:cNvPr id="8" name="Picture 7" descr="http://www.deviantart.com/download/96636245/Free_Ripped_Paper_Stock_Photo_by_thomascall.png"/>
          <p:cNvPicPr>
            <a:picLocks noChangeAspect="1" noChangeArrowheads="1"/>
          </p:cNvPicPr>
          <p:nvPr/>
        </p:nvPicPr>
        <p:blipFill>
          <a:blip r:embed="rId2" cstate="print"/>
          <a:srcRect/>
          <a:stretch>
            <a:fillRect/>
          </a:stretch>
        </p:blipFill>
        <p:spPr bwMode="auto">
          <a:xfrm rot="5931946">
            <a:off x="1235634" y="-53393"/>
            <a:ext cx="2668483" cy="3243233"/>
          </a:xfrm>
          <a:prstGeom prst="rect">
            <a:avLst/>
          </a:prstGeom>
          <a:noFill/>
        </p:spPr>
      </p:pic>
      <p:pic>
        <p:nvPicPr>
          <p:cNvPr id="7" name="Picture 6" descr="http://www.deviantart.com/download/96636245/Free_Ripped_Paper_Stock_Photo_by_thomascall.png"/>
          <p:cNvPicPr>
            <a:picLocks noChangeAspect="1" noChangeArrowheads="1"/>
          </p:cNvPicPr>
          <p:nvPr/>
        </p:nvPicPr>
        <p:blipFill>
          <a:blip r:embed="rId2" cstate="print"/>
          <a:srcRect/>
          <a:stretch>
            <a:fillRect/>
          </a:stretch>
        </p:blipFill>
        <p:spPr bwMode="auto">
          <a:xfrm rot="1049130">
            <a:off x="-367031" y="1445510"/>
            <a:ext cx="2476500" cy="3009900"/>
          </a:xfrm>
          <a:prstGeom prst="rect">
            <a:avLst/>
          </a:prstGeom>
          <a:noFill/>
        </p:spPr>
      </p:pic>
      <p:pic>
        <p:nvPicPr>
          <p:cNvPr id="1030" name="Picture 6" descr="http://www.deviantart.com/download/96636245/Free_Ripped_Paper_Stock_Photo_by_thomascall.png"/>
          <p:cNvPicPr>
            <a:picLocks noChangeAspect="1" noChangeArrowheads="1"/>
          </p:cNvPicPr>
          <p:nvPr/>
        </p:nvPicPr>
        <p:blipFill>
          <a:blip r:embed="rId2" cstate="print"/>
          <a:srcRect/>
          <a:stretch>
            <a:fillRect/>
          </a:stretch>
        </p:blipFill>
        <p:spPr bwMode="auto">
          <a:xfrm>
            <a:off x="-533400" y="4038600"/>
            <a:ext cx="2476500" cy="3009900"/>
          </a:xfrm>
          <a:prstGeom prst="rect">
            <a:avLst/>
          </a:prstGeom>
          <a:noFill/>
        </p:spPr>
      </p:pic>
      <p:pic>
        <p:nvPicPr>
          <p:cNvPr id="1026" name="Picture 2"/>
          <p:cNvPicPr>
            <a:picLocks noChangeAspect="1" noChangeArrowheads="1"/>
          </p:cNvPicPr>
          <p:nvPr/>
        </p:nvPicPr>
        <p:blipFill>
          <a:blip r:embed="rId3" cstate="print"/>
          <a:srcRect l="19375" t="14429" r="20625" b="3006"/>
          <a:stretch>
            <a:fillRect/>
          </a:stretch>
        </p:blipFill>
        <p:spPr bwMode="auto">
          <a:xfrm rot="867907">
            <a:off x="621220" y="1938862"/>
            <a:ext cx="5257800" cy="5641181"/>
          </a:xfrm>
          <a:prstGeom prst="rect">
            <a:avLst/>
          </a:prstGeom>
          <a:noFill/>
          <a:ln w="9525">
            <a:noFill/>
            <a:miter lim="800000"/>
            <a:headEnd/>
            <a:tailEnd/>
          </a:ln>
          <a:effectLst/>
        </p:spPr>
      </p:pic>
      <p:sp>
        <p:nvSpPr>
          <p:cNvPr id="18" name="TextBox 17"/>
          <p:cNvSpPr txBox="1"/>
          <p:nvPr/>
        </p:nvSpPr>
        <p:spPr>
          <a:xfrm>
            <a:off x="0" y="0"/>
            <a:ext cx="9144000" cy="1200329"/>
          </a:xfrm>
          <a:prstGeom prst="rect">
            <a:avLst/>
          </a:prstGeom>
          <a:solidFill>
            <a:schemeClr val="tx1"/>
          </a:solidFill>
        </p:spPr>
        <p:txBody>
          <a:bodyPr wrap="square" rtlCol="0">
            <a:spAutoFit/>
          </a:bodyPr>
          <a:lstStyle/>
          <a:p>
            <a:pPr algn="r"/>
            <a:r>
              <a:rPr lang="en-US" sz="6000" dirty="0" smtClean="0">
                <a:solidFill>
                  <a:schemeClr val="bg1"/>
                </a:solidFill>
                <a:latin typeface="Arial Black" pitchFamily="34" charset="0"/>
              </a:rPr>
              <a:t>THE</a:t>
            </a:r>
            <a:r>
              <a:rPr lang="en-US" sz="6000" dirty="0" smtClean="0">
                <a:solidFill>
                  <a:schemeClr val="bg1">
                    <a:lumMod val="50000"/>
                  </a:schemeClr>
                </a:solidFill>
                <a:latin typeface="Arial Black" pitchFamily="34" charset="0"/>
              </a:rPr>
              <a:t> </a:t>
            </a:r>
            <a:r>
              <a:rPr lang="en-US" sz="7200" dirty="0" smtClean="0">
                <a:solidFill>
                  <a:schemeClr val="bg1"/>
                </a:solidFill>
                <a:latin typeface="Arial Black" pitchFamily="34" charset="0"/>
              </a:rPr>
              <a:t>PROJECT</a:t>
            </a:r>
            <a:endParaRPr lang="en-US" sz="6000" dirty="0">
              <a:solidFill>
                <a:schemeClr val="bg1"/>
              </a:solidFill>
              <a:latin typeface="Arial Black" pitchFamily="34" charset="0"/>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tx1">
            <a:lumMod val="85000"/>
            <a:lumOff val="15000"/>
          </a:schemeClr>
        </a:solidFill>
        <a:effectLst/>
      </p:bgPr>
    </p:bg>
    <p:spTree>
      <p:nvGrpSpPr>
        <p:cNvPr id="1" name=""/>
        <p:cNvGrpSpPr/>
        <p:nvPr/>
      </p:nvGrpSpPr>
      <p:grpSpPr>
        <a:xfrm>
          <a:off x="0" y="0"/>
          <a:ext cx="0" cy="0"/>
          <a:chOff x="0" y="0"/>
          <a:chExt cx="0" cy="0"/>
        </a:xfrm>
      </p:grpSpPr>
      <p:pic>
        <p:nvPicPr>
          <p:cNvPr id="43011" name="Picture 3"/>
          <p:cNvPicPr>
            <a:picLocks noChangeAspect="1" noChangeArrowheads="1"/>
          </p:cNvPicPr>
          <p:nvPr/>
        </p:nvPicPr>
        <p:blipFill>
          <a:blip r:embed="rId2" cstate="print"/>
          <a:srcRect l="4375" t="40080" r="67500" b="50301"/>
          <a:stretch>
            <a:fillRect/>
          </a:stretch>
        </p:blipFill>
        <p:spPr bwMode="auto">
          <a:xfrm>
            <a:off x="1981200" y="2590800"/>
            <a:ext cx="5143500" cy="1371600"/>
          </a:xfrm>
          <a:prstGeom prst="rect">
            <a:avLst/>
          </a:prstGeom>
          <a:noFill/>
          <a:ln w="9525">
            <a:noFill/>
            <a:miter lim="800000"/>
            <a:headEnd/>
            <a:tailEnd/>
          </a:ln>
          <a:effectLst/>
        </p:spPr>
      </p:pic>
      <p:sp>
        <p:nvSpPr>
          <p:cNvPr id="6" name="Oval 5"/>
          <p:cNvSpPr/>
          <p:nvPr/>
        </p:nvSpPr>
        <p:spPr>
          <a:xfrm>
            <a:off x="5867400" y="2971800"/>
            <a:ext cx="914400" cy="609600"/>
          </a:xfrm>
          <a:prstGeom prst="ellipse">
            <a:avLst/>
          </a:prstGeom>
          <a:noFill/>
          <a:ln>
            <a:solidFill>
              <a:srgbClr val="FF0000"/>
            </a:solidFill>
          </a:ln>
          <a:effectLst>
            <a:outerShdw blurRad="50800" dist="38100" dir="2700000" algn="tl" rotWithShape="0">
              <a:prstClr val="black">
                <a:alpha val="40000"/>
              </a:prstClr>
            </a:outerShdw>
          </a:effectLst>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3073" name="Picture 1" descr="D:\DCIM\100D3000\DSC_2980.JPG"/>
          <p:cNvPicPr>
            <a:picLocks noChangeAspect="1" noChangeArrowheads="1"/>
          </p:cNvPicPr>
          <p:nvPr/>
        </p:nvPicPr>
        <p:blipFill>
          <a:blip r:embed="rId2" cstate="print"/>
          <a:srcRect/>
          <a:stretch>
            <a:fillRect/>
          </a:stretch>
        </p:blipFill>
        <p:spPr bwMode="auto">
          <a:xfrm>
            <a:off x="0" y="368405"/>
            <a:ext cx="9144000" cy="6121190"/>
          </a:xfrm>
          <a:prstGeom prst="rect">
            <a:avLst/>
          </a:prstGeom>
          <a:noFill/>
        </p:spPr>
      </p:pic>
      <p:sp>
        <p:nvSpPr>
          <p:cNvPr id="4" name="TextBox 3"/>
          <p:cNvSpPr txBox="1"/>
          <p:nvPr/>
        </p:nvSpPr>
        <p:spPr>
          <a:xfrm>
            <a:off x="0" y="6488668"/>
            <a:ext cx="3039486" cy="369332"/>
          </a:xfrm>
          <a:prstGeom prst="rect">
            <a:avLst/>
          </a:prstGeom>
          <a:noFill/>
        </p:spPr>
        <p:txBody>
          <a:bodyPr wrap="none" rtlCol="0">
            <a:spAutoFit/>
          </a:bodyPr>
          <a:lstStyle/>
          <a:p>
            <a:r>
              <a:rPr lang="en-US" dirty="0" smtClean="0">
                <a:solidFill>
                  <a:schemeClr val="bg1"/>
                </a:solidFill>
                <a:latin typeface="Arial Black" pitchFamily="34" charset="0"/>
              </a:rPr>
              <a:t>SURGES OF INSANITY.</a:t>
            </a:r>
            <a:endParaRPr lang="en-US" dirty="0">
              <a:solidFill>
                <a:schemeClr val="bg1"/>
              </a:solidFill>
              <a:latin typeface="Arial Black" pitchFamily="34" charset="0"/>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52226" name="Picture 2" descr="D:\DCIM\100D3000\DSC_2943.JPG"/>
          <p:cNvPicPr>
            <a:picLocks noChangeAspect="1" noChangeArrowheads="1"/>
          </p:cNvPicPr>
          <p:nvPr/>
        </p:nvPicPr>
        <p:blipFill>
          <a:blip r:embed="rId2" cstate="print"/>
          <a:srcRect/>
          <a:stretch>
            <a:fillRect/>
          </a:stretch>
        </p:blipFill>
        <p:spPr bwMode="auto">
          <a:xfrm>
            <a:off x="0" y="368405"/>
            <a:ext cx="9144000" cy="6121190"/>
          </a:xfrm>
          <a:prstGeom prst="rect">
            <a:avLst/>
          </a:prstGeom>
          <a:noFill/>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53250" name="Picture 2" descr="D:\DCIM\100D3000\DSC_2941.JPG"/>
          <p:cNvPicPr>
            <a:picLocks noChangeAspect="1" noChangeArrowheads="1"/>
          </p:cNvPicPr>
          <p:nvPr/>
        </p:nvPicPr>
        <p:blipFill>
          <a:blip r:embed="rId2" cstate="print"/>
          <a:srcRect/>
          <a:stretch>
            <a:fillRect/>
          </a:stretch>
        </p:blipFill>
        <p:spPr bwMode="auto">
          <a:xfrm>
            <a:off x="0" y="368405"/>
            <a:ext cx="9144000" cy="6121190"/>
          </a:xfrm>
          <a:prstGeom prst="rect">
            <a:avLst/>
          </a:prstGeom>
          <a:noFill/>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tx1">
            <a:lumMod val="85000"/>
            <a:lumOff val="15000"/>
          </a:schemeClr>
        </a:solidFill>
        <a:effectLst/>
      </p:bgPr>
    </p:bg>
    <p:spTree>
      <p:nvGrpSpPr>
        <p:cNvPr id="1" name=""/>
        <p:cNvGrpSpPr/>
        <p:nvPr/>
      </p:nvGrpSpPr>
      <p:grpSpPr>
        <a:xfrm>
          <a:off x="0" y="0"/>
          <a:ext cx="0" cy="0"/>
          <a:chOff x="0" y="0"/>
          <a:chExt cx="0" cy="0"/>
        </a:xfrm>
      </p:grpSpPr>
      <p:sp>
        <p:nvSpPr>
          <p:cNvPr id="4" name="TextBox 3"/>
          <p:cNvSpPr txBox="1"/>
          <p:nvPr/>
        </p:nvSpPr>
        <p:spPr>
          <a:xfrm>
            <a:off x="3130815" y="3048000"/>
            <a:ext cx="6013185" cy="2092881"/>
          </a:xfrm>
          <a:prstGeom prst="rect">
            <a:avLst/>
          </a:prstGeom>
          <a:noFill/>
        </p:spPr>
        <p:txBody>
          <a:bodyPr wrap="none" rtlCol="0">
            <a:spAutoFit/>
          </a:bodyPr>
          <a:lstStyle/>
          <a:p>
            <a:r>
              <a:rPr lang="en-US" sz="2800" dirty="0" smtClean="0">
                <a:solidFill>
                  <a:schemeClr val="bg1"/>
                </a:solidFill>
                <a:effectLst>
                  <a:outerShdw blurRad="38100" dist="38100" dir="2700000" algn="tl">
                    <a:srgbClr val="000000">
                      <a:alpha val="43137"/>
                    </a:srgbClr>
                  </a:outerShdw>
                </a:effectLst>
                <a:latin typeface="Arial Black" pitchFamily="34" charset="0"/>
              </a:rPr>
              <a:t>…LEARN SOMETHING ABOUT</a:t>
            </a:r>
            <a:br>
              <a:rPr lang="en-US" sz="2800" dirty="0" smtClean="0">
                <a:solidFill>
                  <a:schemeClr val="bg1"/>
                </a:solidFill>
                <a:effectLst>
                  <a:outerShdw blurRad="38100" dist="38100" dir="2700000" algn="tl">
                    <a:srgbClr val="000000">
                      <a:alpha val="43137"/>
                    </a:srgbClr>
                  </a:outerShdw>
                </a:effectLst>
                <a:latin typeface="Arial Black" pitchFamily="34" charset="0"/>
              </a:rPr>
            </a:br>
            <a:r>
              <a:rPr lang="en-US" sz="2800" dirty="0" smtClean="0">
                <a:solidFill>
                  <a:schemeClr val="bg1"/>
                </a:solidFill>
                <a:effectLst>
                  <a:outerShdw blurRad="38100" dist="38100" dir="2700000" algn="tl">
                    <a:srgbClr val="000000">
                      <a:alpha val="43137"/>
                    </a:srgbClr>
                  </a:outerShdw>
                </a:effectLst>
                <a:latin typeface="Arial Black" pitchFamily="34" charset="0"/>
              </a:rPr>
              <a:t>THE NATURE OF THE BEAST:</a:t>
            </a:r>
          </a:p>
          <a:p>
            <a:r>
              <a:rPr lang="en-US" sz="2800" dirty="0" smtClean="0">
                <a:solidFill>
                  <a:schemeClr val="bg1"/>
                </a:solidFill>
                <a:effectLst>
                  <a:outerShdw blurRad="38100" dist="38100" dir="2700000" algn="tl">
                    <a:srgbClr val="000000">
                      <a:alpha val="43137"/>
                    </a:srgbClr>
                  </a:outerShdw>
                </a:effectLst>
                <a:latin typeface="Arial Black" pitchFamily="34" charset="0"/>
              </a:rPr>
              <a:t>YOU MAY ESCAPE WITHOUT</a:t>
            </a:r>
          </a:p>
          <a:p>
            <a:r>
              <a:rPr lang="en-US" sz="2800" dirty="0" smtClean="0">
                <a:solidFill>
                  <a:schemeClr val="bg1"/>
                </a:solidFill>
                <a:effectLst>
                  <a:outerShdw blurRad="38100" dist="38100" dir="2700000" algn="tl">
                    <a:srgbClr val="000000">
                      <a:alpha val="43137"/>
                    </a:srgbClr>
                  </a:outerShdw>
                </a:effectLst>
                <a:latin typeface="Arial Black" pitchFamily="34" charset="0"/>
              </a:rPr>
              <a:t>A MAULING.</a:t>
            </a:r>
          </a:p>
          <a:p>
            <a:endParaRPr lang="en-US" dirty="0">
              <a:solidFill>
                <a:schemeClr val="bg1"/>
              </a:solidFill>
            </a:endParaRPr>
          </a:p>
        </p:txBody>
      </p:sp>
      <p:sp>
        <p:nvSpPr>
          <p:cNvPr id="5" name="TextBox 4"/>
          <p:cNvSpPr txBox="1"/>
          <p:nvPr/>
        </p:nvSpPr>
        <p:spPr>
          <a:xfrm>
            <a:off x="2133600" y="2362200"/>
            <a:ext cx="922047" cy="1862048"/>
          </a:xfrm>
          <a:prstGeom prst="rect">
            <a:avLst/>
          </a:prstGeom>
          <a:noFill/>
        </p:spPr>
        <p:txBody>
          <a:bodyPr wrap="none" rtlCol="0">
            <a:spAutoFit/>
          </a:bodyPr>
          <a:lstStyle/>
          <a:p>
            <a:r>
              <a:rPr lang="en-US" sz="11500" b="1" dirty="0" smtClean="0">
                <a:solidFill>
                  <a:schemeClr val="bg1">
                    <a:lumMod val="50000"/>
                  </a:schemeClr>
                </a:solidFill>
                <a:effectLst>
                  <a:outerShdw blurRad="38100" dist="38100" dir="2700000" algn="tl">
                    <a:srgbClr val="000000">
                      <a:alpha val="43137"/>
                    </a:srgbClr>
                  </a:outerShdw>
                </a:effectLst>
                <a:latin typeface="Times New Roman" pitchFamily="18" charset="0"/>
                <a:cs typeface="Times New Roman" pitchFamily="18" charset="0"/>
              </a:rPr>
              <a:t>“</a:t>
            </a:r>
            <a:endParaRPr lang="en-US" sz="11500" b="1" dirty="0">
              <a:solidFill>
                <a:schemeClr val="bg1">
                  <a:lumMod val="50000"/>
                </a:schemeClr>
              </a:solidFill>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7" name="TextBox 6"/>
          <p:cNvSpPr txBox="1"/>
          <p:nvPr/>
        </p:nvSpPr>
        <p:spPr>
          <a:xfrm>
            <a:off x="3124200" y="4724400"/>
            <a:ext cx="2814488" cy="369332"/>
          </a:xfrm>
          <a:prstGeom prst="rect">
            <a:avLst/>
          </a:prstGeom>
          <a:noFill/>
        </p:spPr>
        <p:txBody>
          <a:bodyPr wrap="none" rtlCol="0">
            <a:spAutoFit/>
          </a:bodyPr>
          <a:lstStyle/>
          <a:p>
            <a:r>
              <a:rPr lang="en-US" dirty="0" smtClean="0">
                <a:solidFill>
                  <a:schemeClr val="bg1">
                    <a:lumMod val="50000"/>
                  </a:schemeClr>
                </a:solidFill>
                <a:effectLst>
                  <a:outerShdw blurRad="38100" dist="38100" dir="2700000" algn="tl">
                    <a:srgbClr val="000000">
                      <a:alpha val="43137"/>
                    </a:srgbClr>
                  </a:outerShdw>
                </a:effectLst>
                <a:latin typeface="Arial Black" pitchFamily="34" charset="0"/>
              </a:rPr>
              <a:t>DR. R. W. SHEPHERD</a:t>
            </a:r>
            <a:endParaRPr lang="en-US" dirty="0">
              <a:solidFill>
                <a:schemeClr val="bg1">
                  <a:lumMod val="50000"/>
                </a:schemeClr>
              </a:solidFill>
              <a:effectLst>
                <a:outerShdw blurRad="38100" dist="38100" dir="2700000" algn="tl">
                  <a:srgbClr val="000000">
                    <a:alpha val="43137"/>
                  </a:srgbClr>
                </a:outerShdw>
              </a:effectLst>
              <a:latin typeface="Arial Black" pitchFamily="34" charset="0"/>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5" name="Heart 4"/>
          <p:cNvSpPr/>
          <p:nvPr/>
        </p:nvSpPr>
        <p:spPr>
          <a:xfrm>
            <a:off x="4419600" y="1219200"/>
            <a:ext cx="4724400" cy="4191000"/>
          </a:xfrm>
          <a:prstGeom prst="heart">
            <a:avLst/>
          </a:prstGeom>
          <a:solidFill>
            <a:schemeClr val="tx1">
              <a:lumMod val="50000"/>
              <a:lumOff val="5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p:cNvSpPr>
            <a:spLocks noGrp="1"/>
          </p:cNvSpPr>
          <p:nvPr>
            <p:ph idx="1"/>
          </p:nvPr>
        </p:nvSpPr>
        <p:spPr>
          <a:xfrm>
            <a:off x="0" y="0"/>
            <a:ext cx="5181600" cy="6858000"/>
          </a:xfrm>
        </p:spPr>
        <p:txBody>
          <a:bodyPr>
            <a:normAutofit fontScale="77500" lnSpcReduction="20000"/>
          </a:bodyPr>
          <a:lstStyle/>
          <a:p>
            <a:pPr>
              <a:buNone/>
            </a:pPr>
            <a:r>
              <a:rPr lang="en-US" sz="1200" dirty="0" smtClean="0">
                <a:solidFill>
                  <a:schemeClr val="bg1"/>
                </a:solidFill>
              </a:rPr>
              <a:t>"Depression." Online image. </a:t>
            </a:r>
            <a:r>
              <a:rPr lang="en-US" sz="1200" u="sng" dirty="0" err="1" smtClean="0">
                <a:solidFill>
                  <a:schemeClr val="bg1"/>
                </a:solidFill>
              </a:rPr>
              <a:t>Guardian</a:t>
            </a:r>
            <a:r>
              <a:rPr lang="en-US" sz="1200" dirty="0" err="1" smtClean="0">
                <a:solidFill>
                  <a:schemeClr val="bg1"/>
                </a:solidFill>
              </a:rPr>
              <a:t>.January</a:t>
            </a:r>
            <a:r>
              <a:rPr lang="en-US" sz="1200" dirty="0" smtClean="0">
                <a:solidFill>
                  <a:schemeClr val="bg1"/>
                </a:solidFill>
              </a:rPr>
              <a:t> 15, 2010 </a:t>
            </a:r>
          </a:p>
          <a:p>
            <a:pPr>
              <a:buNone/>
            </a:pPr>
            <a:r>
              <a:rPr lang="en-US" sz="1200" dirty="0" smtClean="0">
                <a:solidFill>
                  <a:schemeClr val="bg1"/>
                </a:solidFill>
              </a:rPr>
              <a:t>	 &lt;</a:t>
            </a:r>
            <a:r>
              <a:rPr lang="en-US" sz="1200" u="sng" dirty="0" smtClean="0">
                <a:solidFill>
                  <a:schemeClr val="bg1"/>
                </a:solidFill>
                <a:hlinkClick r:id="rId2"/>
              </a:rPr>
              <a:t>http://blogs.guardian.co.uk/joepublic/depression440.jpg</a:t>
            </a:r>
            <a:r>
              <a:rPr lang="en-US" sz="1200" dirty="0" smtClean="0">
                <a:solidFill>
                  <a:schemeClr val="bg1"/>
                </a:solidFill>
              </a:rPr>
              <a:t>&gt;.</a:t>
            </a:r>
          </a:p>
          <a:p>
            <a:pPr>
              <a:buNone/>
            </a:pPr>
            <a:r>
              <a:rPr lang="en-US" sz="1200" dirty="0" smtClean="0">
                <a:solidFill>
                  <a:schemeClr val="bg1"/>
                </a:solidFill>
              </a:rPr>
              <a:t>"Depression: Soon the #1 Social Disease." Online image. Trends </a:t>
            </a:r>
            <a:r>
              <a:rPr lang="en-US" sz="1200" dirty="0" err="1" smtClean="0">
                <a:solidFill>
                  <a:schemeClr val="bg1"/>
                </a:solidFill>
              </a:rPr>
              <a:t>Updates.January</a:t>
            </a:r>
            <a:r>
              <a:rPr lang="en-US" sz="1200" dirty="0" smtClean="0">
                <a:solidFill>
                  <a:schemeClr val="bg1"/>
                </a:solidFill>
              </a:rPr>
              <a:t> 15, 2010 </a:t>
            </a:r>
          </a:p>
          <a:p>
            <a:pPr>
              <a:buNone/>
            </a:pPr>
            <a:r>
              <a:rPr lang="en-US" sz="1200" dirty="0" smtClean="0">
                <a:solidFill>
                  <a:schemeClr val="bg1"/>
                </a:solidFill>
              </a:rPr>
              <a:t> 	&lt;</a:t>
            </a:r>
            <a:r>
              <a:rPr lang="en-US" sz="1200" u="sng" dirty="0" smtClean="0">
                <a:solidFill>
                  <a:schemeClr val="bg1"/>
                </a:solidFill>
                <a:hlinkClick r:id="rId3"/>
              </a:rPr>
              <a:t>http://trendsupdates.com/depression-soon-the-1-social-disease/</a:t>
            </a:r>
            <a:r>
              <a:rPr lang="en-US" sz="1200" dirty="0" smtClean="0">
                <a:solidFill>
                  <a:schemeClr val="bg1"/>
                </a:solidFill>
              </a:rPr>
              <a:t>&gt;.</a:t>
            </a:r>
          </a:p>
          <a:p>
            <a:pPr>
              <a:buNone/>
            </a:pPr>
            <a:r>
              <a:rPr lang="en-US" sz="1200" dirty="0" smtClean="0">
                <a:solidFill>
                  <a:schemeClr val="bg1"/>
                </a:solidFill>
              </a:rPr>
              <a:t>"Depression." Online image. </a:t>
            </a:r>
            <a:r>
              <a:rPr lang="en-US" sz="1200" u="sng" dirty="0" smtClean="0">
                <a:solidFill>
                  <a:schemeClr val="bg1"/>
                </a:solidFill>
              </a:rPr>
              <a:t>Depression </a:t>
            </a:r>
            <a:r>
              <a:rPr lang="en-US" sz="1200" u="sng" dirty="0" err="1" smtClean="0">
                <a:solidFill>
                  <a:schemeClr val="bg1"/>
                </a:solidFill>
              </a:rPr>
              <a:t>Cell</a:t>
            </a:r>
            <a:r>
              <a:rPr lang="en-US" sz="1200" dirty="0" err="1" smtClean="0">
                <a:solidFill>
                  <a:schemeClr val="bg1"/>
                </a:solidFill>
              </a:rPr>
              <a:t>.January</a:t>
            </a:r>
            <a:r>
              <a:rPr lang="en-US" sz="1200" dirty="0" smtClean="0">
                <a:solidFill>
                  <a:schemeClr val="bg1"/>
                </a:solidFill>
              </a:rPr>
              <a:t> 15, 2010 </a:t>
            </a:r>
          </a:p>
          <a:p>
            <a:pPr>
              <a:buNone/>
            </a:pPr>
            <a:r>
              <a:rPr lang="en-US" sz="1200" dirty="0" smtClean="0">
                <a:solidFill>
                  <a:schemeClr val="bg1"/>
                </a:solidFill>
              </a:rPr>
              <a:t> 	&lt;</a:t>
            </a:r>
            <a:r>
              <a:rPr lang="en-US" sz="1200" u="sng" dirty="0" smtClean="0">
                <a:solidFill>
                  <a:schemeClr val="bg1"/>
                </a:solidFill>
                <a:hlinkClick r:id="rId4"/>
              </a:rPr>
              <a:t>http://www.depressioncell.com/gallery/2009/1/19/Depression_3Q8BMD.jpg</a:t>
            </a:r>
            <a:r>
              <a:rPr lang="en-US" sz="1200" dirty="0" smtClean="0">
                <a:solidFill>
                  <a:schemeClr val="bg1"/>
                </a:solidFill>
              </a:rPr>
              <a:t>&gt;.</a:t>
            </a:r>
          </a:p>
          <a:p>
            <a:pPr>
              <a:buNone/>
            </a:pPr>
            <a:r>
              <a:rPr lang="en-US" sz="1200" dirty="0" smtClean="0">
                <a:solidFill>
                  <a:schemeClr val="bg1"/>
                </a:solidFill>
              </a:rPr>
              <a:t>"Depression 101." Online image. Top </a:t>
            </a:r>
            <a:r>
              <a:rPr lang="en-US" sz="1200" dirty="0" err="1" smtClean="0">
                <a:solidFill>
                  <a:schemeClr val="bg1"/>
                </a:solidFill>
              </a:rPr>
              <a:t>News.January</a:t>
            </a:r>
            <a:r>
              <a:rPr lang="en-US" sz="1200" dirty="0" smtClean="0">
                <a:solidFill>
                  <a:schemeClr val="bg1"/>
                </a:solidFill>
              </a:rPr>
              <a:t> 15, 2010 </a:t>
            </a:r>
          </a:p>
          <a:p>
            <a:pPr>
              <a:buNone/>
            </a:pPr>
            <a:r>
              <a:rPr lang="en-US" sz="1200" dirty="0" smtClean="0">
                <a:solidFill>
                  <a:schemeClr val="bg1"/>
                </a:solidFill>
              </a:rPr>
              <a:t> 	&lt;</a:t>
            </a:r>
            <a:r>
              <a:rPr lang="en-US" sz="1200" u="sng" dirty="0" smtClean="0">
                <a:solidFill>
                  <a:schemeClr val="bg1"/>
                </a:solidFill>
                <a:hlinkClick r:id="rId5"/>
              </a:rPr>
              <a:t>http://www.topnews.in/files/depression101.jpg</a:t>
            </a:r>
            <a:r>
              <a:rPr lang="en-US" sz="1200" dirty="0" smtClean="0">
                <a:solidFill>
                  <a:schemeClr val="bg1"/>
                </a:solidFill>
              </a:rPr>
              <a:t>&gt;.</a:t>
            </a:r>
          </a:p>
          <a:p>
            <a:pPr>
              <a:buNone/>
            </a:pPr>
            <a:r>
              <a:rPr lang="en-US" sz="1200" dirty="0" smtClean="0">
                <a:solidFill>
                  <a:schemeClr val="bg1"/>
                </a:solidFill>
              </a:rPr>
              <a:t>"Depression Girl." Online image. </a:t>
            </a:r>
            <a:r>
              <a:rPr lang="en-US" sz="1200" u="sng" dirty="0" smtClean="0">
                <a:solidFill>
                  <a:schemeClr val="bg1"/>
                </a:solidFill>
              </a:rPr>
              <a:t>Lauren B. Davis Blog</a:t>
            </a:r>
            <a:r>
              <a:rPr lang="en-US" sz="1200" dirty="0" smtClean="0">
                <a:solidFill>
                  <a:schemeClr val="bg1"/>
                </a:solidFill>
              </a:rPr>
              <a:t>. January 15, 2010 </a:t>
            </a:r>
          </a:p>
          <a:p>
            <a:pPr>
              <a:buNone/>
            </a:pPr>
            <a:r>
              <a:rPr lang="en-US" sz="1200" dirty="0" smtClean="0">
                <a:solidFill>
                  <a:schemeClr val="bg1"/>
                </a:solidFill>
              </a:rPr>
              <a:t>	 &lt;</a:t>
            </a:r>
            <a:r>
              <a:rPr lang="en-US" sz="1200" u="sng" dirty="0" smtClean="0">
                <a:solidFill>
                  <a:schemeClr val="bg1"/>
                </a:solidFill>
                <a:hlinkClick r:id="rId6"/>
              </a:rPr>
              <a:t>http://www.laurenbdavis.com/blog/wp-content/uploads/2010/08/depression-girl.jpg</a:t>
            </a:r>
            <a:r>
              <a:rPr lang="en-US" sz="1200" dirty="0" smtClean="0">
                <a:solidFill>
                  <a:schemeClr val="bg1"/>
                </a:solidFill>
              </a:rPr>
              <a:t>&gt;.</a:t>
            </a:r>
          </a:p>
          <a:p>
            <a:pPr>
              <a:buNone/>
            </a:pPr>
            <a:r>
              <a:rPr lang="en-US" sz="1200" dirty="0" smtClean="0">
                <a:solidFill>
                  <a:schemeClr val="bg1"/>
                </a:solidFill>
              </a:rPr>
              <a:t>"Depression." Online image. </a:t>
            </a:r>
            <a:r>
              <a:rPr lang="en-US" sz="1200" u="sng" dirty="0" smtClean="0">
                <a:solidFill>
                  <a:schemeClr val="bg1"/>
                </a:solidFill>
              </a:rPr>
              <a:t>Ask Men</a:t>
            </a:r>
            <a:r>
              <a:rPr lang="en-US" sz="1200" dirty="0" smtClean="0">
                <a:solidFill>
                  <a:schemeClr val="bg1"/>
                </a:solidFill>
              </a:rPr>
              <a:t>. January 15, 2010 </a:t>
            </a:r>
          </a:p>
          <a:p>
            <a:pPr>
              <a:buNone/>
            </a:pPr>
            <a:r>
              <a:rPr lang="en-US" sz="1200" dirty="0" smtClean="0">
                <a:solidFill>
                  <a:schemeClr val="bg1"/>
                </a:solidFill>
              </a:rPr>
              <a:t> 	&lt;</a:t>
            </a:r>
            <a:r>
              <a:rPr lang="en-US" sz="1200" u="sng" dirty="0" smtClean="0">
                <a:solidFill>
                  <a:schemeClr val="bg1"/>
                </a:solidFill>
                <a:hlinkClick r:id="rId7"/>
              </a:rPr>
              <a:t>http://www.askmen.com/sports/keywords/depression.html</a:t>
            </a:r>
            <a:r>
              <a:rPr lang="en-US" sz="1200" dirty="0" smtClean="0">
                <a:solidFill>
                  <a:schemeClr val="bg1"/>
                </a:solidFill>
              </a:rPr>
              <a:t>&gt;.</a:t>
            </a:r>
          </a:p>
          <a:p>
            <a:pPr>
              <a:buNone/>
            </a:pPr>
            <a:r>
              <a:rPr lang="en-US" sz="1200" dirty="0" smtClean="0">
                <a:solidFill>
                  <a:schemeClr val="bg1"/>
                </a:solidFill>
              </a:rPr>
              <a:t>Sebastian, Mark. "Distant." Online image. 9 September, 2008.  </a:t>
            </a:r>
            <a:r>
              <a:rPr lang="en-US" sz="1200" u="sng" dirty="0" err="1" smtClean="0">
                <a:solidFill>
                  <a:schemeClr val="bg1"/>
                </a:solidFill>
              </a:rPr>
              <a:t>Flickr</a:t>
            </a:r>
            <a:r>
              <a:rPr lang="en-US" sz="1200" dirty="0" smtClean="0">
                <a:solidFill>
                  <a:schemeClr val="bg1"/>
                </a:solidFill>
              </a:rPr>
              <a:t>. </a:t>
            </a:r>
          </a:p>
          <a:p>
            <a:pPr>
              <a:buNone/>
            </a:pPr>
            <a:r>
              <a:rPr lang="en-US" sz="1200" dirty="0" smtClean="0">
                <a:solidFill>
                  <a:schemeClr val="bg1"/>
                </a:solidFill>
              </a:rPr>
              <a:t>    15 January, 2011.  &lt;</a:t>
            </a:r>
            <a:r>
              <a:rPr lang="en-US" sz="1200" u="sng" dirty="0" smtClean="0">
                <a:solidFill>
                  <a:schemeClr val="bg1"/>
                </a:solidFill>
                <a:hlinkClick r:id="rId8"/>
              </a:rPr>
              <a:t>http://www.flickr.com/photos/71865026@N00/2854854469</a:t>
            </a:r>
            <a:r>
              <a:rPr lang="en-US" sz="1200" dirty="0" smtClean="0">
                <a:solidFill>
                  <a:schemeClr val="bg1"/>
                </a:solidFill>
              </a:rPr>
              <a:t>&gt;.</a:t>
            </a:r>
          </a:p>
          <a:p>
            <a:pPr>
              <a:buNone/>
            </a:pPr>
            <a:r>
              <a:rPr lang="en-US" sz="1200" dirty="0" smtClean="0">
                <a:solidFill>
                  <a:schemeClr val="bg1"/>
                </a:solidFill>
              </a:rPr>
              <a:t>"Alone." Online image. </a:t>
            </a:r>
            <a:r>
              <a:rPr lang="en-US" sz="1200" u="sng" dirty="0" err="1" smtClean="0">
                <a:solidFill>
                  <a:schemeClr val="bg1"/>
                </a:solidFill>
              </a:rPr>
              <a:t>Xanga</a:t>
            </a:r>
            <a:r>
              <a:rPr lang="en-US" sz="1200" dirty="0" smtClean="0">
                <a:solidFill>
                  <a:schemeClr val="bg1"/>
                </a:solidFill>
              </a:rPr>
              <a:t>. 9 September 2008.  </a:t>
            </a:r>
          </a:p>
          <a:p>
            <a:pPr>
              <a:buNone/>
            </a:pPr>
            <a:r>
              <a:rPr lang="en-US" sz="1200" dirty="0" smtClean="0">
                <a:solidFill>
                  <a:schemeClr val="bg1"/>
                </a:solidFill>
              </a:rPr>
              <a:t>	&lt;</a:t>
            </a:r>
            <a:r>
              <a:rPr lang="en-US" sz="1200" u="sng" dirty="0" smtClean="0">
                <a:solidFill>
                  <a:schemeClr val="bg1"/>
                </a:solidFill>
                <a:hlinkClick r:id="rId9"/>
              </a:rPr>
              <a:t>http://xaf.xanga.com/ace854f541640261090415/z124351527.jpg</a:t>
            </a:r>
            <a:r>
              <a:rPr lang="en-US" sz="1200" dirty="0" smtClean="0">
                <a:solidFill>
                  <a:schemeClr val="bg1"/>
                </a:solidFill>
              </a:rPr>
              <a:t>&gt;.</a:t>
            </a:r>
          </a:p>
          <a:p>
            <a:pPr>
              <a:buNone/>
            </a:pPr>
            <a:r>
              <a:rPr lang="en-US" sz="1200" dirty="0" smtClean="0">
                <a:solidFill>
                  <a:schemeClr val="bg1"/>
                </a:solidFill>
              </a:rPr>
              <a:t>"</a:t>
            </a:r>
            <a:r>
              <a:rPr lang="en-US" sz="1200" dirty="0" err="1" smtClean="0">
                <a:solidFill>
                  <a:schemeClr val="bg1"/>
                </a:solidFill>
              </a:rPr>
              <a:t>Dysthmia</a:t>
            </a:r>
            <a:r>
              <a:rPr lang="en-US" sz="1200" dirty="0" smtClean="0">
                <a:solidFill>
                  <a:schemeClr val="bg1"/>
                </a:solidFill>
              </a:rPr>
              <a:t>." Online image. </a:t>
            </a:r>
            <a:r>
              <a:rPr lang="en-US" sz="1200" u="sng" dirty="0" smtClean="0">
                <a:solidFill>
                  <a:schemeClr val="bg1"/>
                </a:solidFill>
              </a:rPr>
              <a:t> </a:t>
            </a:r>
            <a:r>
              <a:rPr lang="en-US" sz="1200" u="sng" dirty="0" err="1" smtClean="0">
                <a:solidFill>
                  <a:schemeClr val="bg1"/>
                </a:solidFill>
              </a:rPr>
              <a:t>Flickr</a:t>
            </a:r>
            <a:r>
              <a:rPr lang="en-US" sz="1200" dirty="0" smtClean="0">
                <a:solidFill>
                  <a:schemeClr val="bg1"/>
                </a:solidFill>
              </a:rPr>
              <a:t>. 9 September 2008.</a:t>
            </a:r>
          </a:p>
          <a:p>
            <a:pPr>
              <a:buNone/>
            </a:pPr>
            <a:r>
              <a:rPr lang="en-US" sz="1200" dirty="0" smtClean="0">
                <a:solidFill>
                  <a:schemeClr val="bg1"/>
                </a:solidFill>
              </a:rPr>
              <a:t>	&lt;</a:t>
            </a:r>
            <a:r>
              <a:rPr lang="en-US" sz="1200" u="sng" dirty="0" smtClean="0">
                <a:solidFill>
                  <a:schemeClr val="bg1"/>
                </a:solidFill>
                <a:hlinkClick r:id="rId10"/>
              </a:rPr>
              <a:t>http://farm1.static.flickr.com/86/275213413_ab9953fa8d_b.jpg</a:t>
            </a:r>
            <a:r>
              <a:rPr lang="en-US" sz="1200" dirty="0" smtClean="0">
                <a:solidFill>
                  <a:schemeClr val="bg1"/>
                </a:solidFill>
              </a:rPr>
              <a:t>&gt;.</a:t>
            </a:r>
          </a:p>
          <a:p>
            <a:pPr>
              <a:buNone/>
            </a:pPr>
            <a:r>
              <a:rPr lang="en-US" sz="1200" dirty="0" err="1" smtClean="0">
                <a:solidFill>
                  <a:schemeClr val="bg1"/>
                </a:solidFill>
              </a:rPr>
              <a:t>Swamibu</a:t>
            </a:r>
            <a:r>
              <a:rPr lang="en-US" sz="1200" dirty="0" smtClean="0">
                <a:solidFill>
                  <a:schemeClr val="bg1"/>
                </a:solidFill>
              </a:rPr>
              <a:t>. " Happy &amp; Sad." Online image. 14 September 2008.  </a:t>
            </a:r>
            <a:r>
              <a:rPr lang="en-US" sz="1200" u="sng" dirty="0" err="1" smtClean="0">
                <a:solidFill>
                  <a:schemeClr val="bg1"/>
                </a:solidFill>
              </a:rPr>
              <a:t>Flickr</a:t>
            </a:r>
            <a:r>
              <a:rPr lang="en-US" sz="1200" dirty="0" smtClean="0">
                <a:solidFill>
                  <a:schemeClr val="bg1"/>
                </a:solidFill>
              </a:rPr>
              <a:t>. 9 January 2011. </a:t>
            </a:r>
          </a:p>
          <a:p>
            <a:pPr>
              <a:buNone/>
            </a:pPr>
            <a:r>
              <a:rPr lang="en-US" sz="1200" dirty="0" smtClean="0">
                <a:solidFill>
                  <a:schemeClr val="bg1"/>
                </a:solidFill>
              </a:rPr>
              <a:t>	&lt;</a:t>
            </a:r>
            <a:r>
              <a:rPr lang="en-US" sz="1200" u="sng" dirty="0" smtClean="0">
                <a:solidFill>
                  <a:schemeClr val="bg1"/>
                </a:solidFill>
                <a:hlinkClick r:id="rId11"/>
              </a:rPr>
              <a:t>http://www.flickr.com/photos/25182307@N00/2855812597/</a:t>
            </a:r>
            <a:r>
              <a:rPr lang="en-US" sz="1200" dirty="0" smtClean="0">
                <a:solidFill>
                  <a:schemeClr val="bg1"/>
                </a:solidFill>
              </a:rPr>
              <a:t>&gt;.</a:t>
            </a:r>
          </a:p>
          <a:p>
            <a:pPr>
              <a:buNone/>
            </a:pPr>
            <a:r>
              <a:rPr lang="en-US" sz="1200" dirty="0" err="1" smtClean="0">
                <a:solidFill>
                  <a:schemeClr val="bg1"/>
                </a:solidFill>
              </a:rPr>
              <a:t>Fangleman</a:t>
            </a:r>
            <a:r>
              <a:rPr lang="en-US" sz="1200" dirty="0" smtClean="0">
                <a:solidFill>
                  <a:schemeClr val="bg1"/>
                </a:solidFill>
              </a:rPr>
              <a:t>. "Noose." Online image. 1 August 2009.  </a:t>
            </a:r>
            <a:r>
              <a:rPr lang="en-US" sz="1200" u="sng" dirty="0" err="1" smtClean="0">
                <a:solidFill>
                  <a:schemeClr val="bg1"/>
                </a:solidFill>
              </a:rPr>
              <a:t>Flickr</a:t>
            </a:r>
            <a:r>
              <a:rPr lang="en-US" sz="1200" dirty="0" smtClean="0">
                <a:solidFill>
                  <a:schemeClr val="bg1"/>
                </a:solidFill>
              </a:rPr>
              <a:t>. 9 January 2011.  </a:t>
            </a:r>
          </a:p>
          <a:p>
            <a:pPr>
              <a:buNone/>
            </a:pPr>
            <a:r>
              <a:rPr lang="en-US" sz="1200" dirty="0" smtClean="0">
                <a:solidFill>
                  <a:schemeClr val="bg1"/>
                </a:solidFill>
              </a:rPr>
              <a:t>	&lt;</a:t>
            </a:r>
            <a:r>
              <a:rPr lang="en-US" sz="1200" u="sng" dirty="0" smtClean="0">
                <a:solidFill>
                  <a:schemeClr val="bg1"/>
                </a:solidFill>
                <a:hlinkClick r:id="rId12"/>
              </a:rPr>
              <a:t>http://www.flickr.com/photos/kevinkemmerer/3779569440/sizes/l/in/photostream/</a:t>
            </a:r>
            <a:r>
              <a:rPr lang="en-US" sz="1200" dirty="0" smtClean="0">
                <a:solidFill>
                  <a:schemeClr val="bg1"/>
                </a:solidFill>
              </a:rPr>
              <a:t> &gt;.</a:t>
            </a:r>
          </a:p>
          <a:p>
            <a:pPr>
              <a:buNone/>
            </a:pPr>
            <a:r>
              <a:rPr lang="en-US" sz="1200" dirty="0" err="1" smtClean="0">
                <a:solidFill>
                  <a:schemeClr val="bg1"/>
                </a:solidFill>
              </a:rPr>
              <a:t>Celic</a:t>
            </a:r>
            <a:r>
              <a:rPr lang="en-US" sz="1200" dirty="0" smtClean="0">
                <a:solidFill>
                  <a:schemeClr val="bg1"/>
                </a:solidFill>
              </a:rPr>
              <a:t>, </a:t>
            </a:r>
            <a:r>
              <a:rPr lang="en-US" sz="1200" dirty="0" err="1" smtClean="0">
                <a:solidFill>
                  <a:schemeClr val="bg1"/>
                </a:solidFill>
              </a:rPr>
              <a:t>Tantek</a:t>
            </a:r>
            <a:r>
              <a:rPr lang="en-US" sz="1200" dirty="0" smtClean="0">
                <a:solidFill>
                  <a:schemeClr val="bg1"/>
                </a:solidFill>
              </a:rPr>
              <a:t>. "IMG_1257." Online image. 9 April 2006. </a:t>
            </a:r>
            <a:r>
              <a:rPr lang="en-US" sz="1200" u="sng" dirty="0" err="1" smtClean="0">
                <a:solidFill>
                  <a:schemeClr val="bg1"/>
                </a:solidFill>
              </a:rPr>
              <a:t>Flickr</a:t>
            </a:r>
            <a:r>
              <a:rPr lang="en-US" sz="1200" dirty="0" smtClean="0">
                <a:solidFill>
                  <a:schemeClr val="bg1"/>
                </a:solidFill>
              </a:rPr>
              <a:t>. 9 January 2011.  </a:t>
            </a:r>
          </a:p>
          <a:p>
            <a:pPr>
              <a:buNone/>
            </a:pPr>
            <a:r>
              <a:rPr lang="en-US" sz="1200" dirty="0" smtClean="0">
                <a:solidFill>
                  <a:schemeClr val="bg1"/>
                </a:solidFill>
              </a:rPr>
              <a:t>	&lt;</a:t>
            </a:r>
            <a:r>
              <a:rPr lang="en-US" sz="1200" u="sng" dirty="0" smtClean="0">
                <a:solidFill>
                  <a:schemeClr val="bg1"/>
                </a:solidFill>
                <a:hlinkClick r:id="rId13"/>
              </a:rPr>
              <a:t>http://www.flickr.com/photos/39039882@N00/132677060</a:t>
            </a:r>
            <a:r>
              <a:rPr lang="en-US" sz="1200" dirty="0" smtClean="0">
                <a:solidFill>
                  <a:schemeClr val="bg1"/>
                </a:solidFill>
              </a:rPr>
              <a:t>&gt;.</a:t>
            </a:r>
          </a:p>
          <a:p>
            <a:pPr>
              <a:buNone/>
            </a:pPr>
            <a:r>
              <a:rPr lang="en-US" sz="1200" dirty="0" err="1" smtClean="0">
                <a:solidFill>
                  <a:schemeClr val="bg1"/>
                </a:solidFill>
              </a:rPr>
              <a:t>Kulinski</a:t>
            </a:r>
            <a:r>
              <a:rPr lang="en-US" sz="1200" dirty="0" smtClean="0">
                <a:solidFill>
                  <a:schemeClr val="bg1"/>
                </a:solidFill>
              </a:rPr>
              <a:t>, Daniel. "End of Addiction." Online image. 29 October 2009.  </a:t>
            </a:r>
            <a:r>
              <a:rPr lang="en-US" sz="1200" u="sng" dirty="0" smtClean="0">
                <a:solidFill>
                  <a:schemeClr val="bg1"/>
                </a:solidFill>
              </a:rPr>
              <a:t>Title of Larger Site</a:t>
            </a:r>
            <a:r>
              <a:rPr lang="en-US" sz="1200" dirty="0" smtClean="0">
                <a:solidFill>
                  <a:schemeClr val="bg1"/>
                </a:solidFill>
              </a:rPr>
              <a:t>. 9 January 2011</a:t>
            </a:r>
          </a:p>
          <a:p>
            <a:pPr>
              <a:buNone/>
            </a:pPr>
            <a:r>
              <a:rPr lang="en-US" sz="1200" dirty="0" smtClean="0">
                <a:solidFill>
                  <a:schemeClr val="bg1"/>
                </a:solidFill>
              </a:rPr>
              <a:t>	&lt;</a:t>
            </a:r>
            <a:r>
              <a:rPr lang="en-US" sz="1200" u="sng" dirty="0" smtClean="0">
                <a:solidFill>
                  <a:schemeClr val="bg1"/>
                </a:solidFill>
                <a:hlinkClick r:id="rId14"/>
              </a:rPr>
              <a:t>http://www.flickr.com/photos/7729940@N06/4055663649</a:t>
            </a:r>
            <a:r>
              <a:rPr lang="en-US" sz="1200" dirty="0" smtClean="0">
                <a:solidFill>
                  <a:schemeClr val="bg1"/>
                </a:solidFill>
              </a:rPr>
              <a:t>&gt;.</a:t>
            </a:r>
          </a:p>
          <a:p>
            <a:pPr>
              <a:buNone/>
            </a:pPr>
            <a:r>
              <a:rPr lang="en-US" sz="1200" dirty="0" err="1" smtClean="0">
                <a:solidFill>
                  <a:schemeClr val="bg1"/>
                </a:solidFill>
              </a:rPr>
              <a:t>Duy</a:t>
            </a:r>
            <a:r>
              <a:rPr lang="en-US" sz="1200" dirty="0" smtClean="0">
                <a:solidFill>
                  <a:schemeClr val="bg1"/>
                </a:solidFill>
              </a:rPr>
              <a:t>, </a:t>
            </a:r>
            <a:r>
              <a:rPr lang="en-US" sz="1200" dirty="0" err="1" smtClean="0">
                <a:solidFill>
                  <a:schemeClr val="bg1"/>
                </a:solidFill>
              </a:rPr>
              <a:t>Thanh</a:t>
            </a:r>
            <a:r>
              <a:rPr lang="en-US" sz="1200" dirty="0" smtClean="0">
                <a:solidFill>
                  <a:schemeClr val="bg1"/>
                </a:solidFill>
              </a:rPr>
              <a:t> Mai Bui. "Day 48~ When a Girl Doesn’t Know what to do." Online image. 7 May </a:t>
            </a:r>
          </a:p>
          <a:p>
            <a:pPr>
              <a:buNone/>
            </a:pPr>
            <a:r>
              <a:rPr lang="en-US" sz="1200" dirty="0" smtClean="0">
                <a:solidFill>
                  <a:schemeClr val="bg1"/>
                </a:solidFill>
              </a:rPr>
              <a:t>2009.  </a:t>
            </a:r>
            <a:r>
              <a:rPr lang="en-US" sz="1200" u="sng" dirty="0" err="1" smtClean="0">
                <a:solidFill>
                  <a:schemeClr val="bg1"/>
                </a:solidFill>
              </a:rPr>
              <a:t>Flickr</a:t>
            </a:r>
            <a:r>
              <a:rPr lang="en-US" sz="1200" dirty="0" smtClean="0">
                <a:solidFill>
                  <a:schemeClr val="bg1"/>
                </a:solidFill>
              </a:rPr>
              <a:t>. 9 January 2011. 	&lt;</a:t>
            </a:r>
            <a:r>
              <a:rPr lang="en-US" sz="1200" u="sng" dirty="0" smtClean="0">
                <a:solidFill>
                  <a:schemeClr val="bg1"/>
                </a:solidFill>
                <a:hlinkClick r:id="rId15"/>
              </a:rPr>
              <a:t>http://www.flickr.com/photos/16934098@N02/3233054554</a:t>
            </a:r>
            <a:r>
              <a:rPr lang="en-US" sz="1200" dirty="0" smtClean="0">
                <a:solidFill>
                  <a:schemeClr val="bg1"/>
                </a:solidFill>
              </a:rPr>
              <a:t>&gt;.</a:t>
            </a:r>
          </a:p>
          <a:p>
            <a:pPr>
              <a:buNone/>
            </a:pPr>
            <a:r>
              <a:rPr lang="en-US" sz="1200" dirty="0" smtClean="0">
                <a:solidFill>
                  <a:schemeClr val="bg1"/>
                </a:solidFill>
              </a:rPr>
              <a:t>"Untitled." Online image. 23 November, 2009.  </a:t>
            </a:r>
            <a:r>
              <a:rPr lang="en-US" sz="1200" u="sng" dirty="0" err="1" smtClean="0">
                <a:solidFill>
                  <a:schemeClr val="bg1"/>
                </a:solidFill>
              </a:rPr>
              <a:t>Flickr</a:t>
            </a:r>
            <a:r>
              <a:rPr lang="en-US" sz="1200" dirty="0" smtClean="0">
                <a:solidFill>
                  <a:schemeClr val="bg1"/>
                </a:solidFill>
              </a:rPr>
              <a:t>. 9 January 2011.  </a:t>
            </a:r>
          </a:p>
          <a:p>
            <a:pPr>
              <a:buNone/>
            </a:pPr>
            <a:r>
              <a:rPr lang="en-US" sz="1200" dirty="0" smtClean="0">
                <a:solidFill>
                  <a:schemeClr val="bg1"/>
                </a:solidFill>
              </a:rPr>
              <a:t>	&lt;</a:t>
            </a:r>
            <a:r>
              <a:rPr lang="en-US" sz="1200" u="sng" dirty="0" smtClean="0">
                <a:solidFill>
                  <a:schemeClr val="bg1"/>
                </a:solidFill>
                <a:hlinkClick r:id="rId16"/>
              </a:rPr>
              <a:t>http://www.flickr.com/photos/26199251@N05/4127967675</a:t>
            </a:r>
            <a:r>
              <a:rPr lang="en-US" sz="1200" dirty="0" smtClean="0">
                <a:solidFill>
                  <a:schemeClr val="bg1"/>
                </a:solidFill>
              </a:rPr>
              <a:t>&gt;.</a:t>
            </a:r>
          </a:p>
          <a:p>
            <a:pPr>
              <a:buNone/>
            </a:pPr>
            <a:r>
              <a:rPr lang="en-US" sz="1200" dirty="0" err="1" smtClean="0">
                <a:solidFill>
                  <a:schemeClr val="bg1"/>
                </a:solidFill>
              </a:rPr>
              <a:t>Lanman</a:t>
            </a:r>
            <a:r>
              <a:rPr lang="en-US" sz="1200" dirty="0" smtClean="0">
                <a:solidFill>
                  <a:schemeClr val="bg1"/>
                </a:solidFill>
              </a:rPr>
              <a:t>, Joe "Compact Calendar Card." Online image. 24 January, 2007.  </a:t>
            </a:r>
            <a:r>
              <a:rPr lang="en-US" sz="1200" u="sng" dirty="0" err="1" smtClean="0">
                <a:solidFill>
                  <a:schemeClr val="bg1"/>
                </a:solidFill>
              </a:rPr>
              <a:t>Flickr</a:t>
            </a:r>
            <a:r>
              <a:rPr lang="en-US" sz="1200" dirty="0" smtClean="0">
                <a:solidFill>
                  <a:schemeClr val="bg1"/>
                </a:solidFill>
              </a:rPr>
              <a:t>. 9 January </a:t>
            </a:r>
          </a:p>
          <a:p>
            <a:pPr>
              <a:buNone/>
            </a:pPr>
            <a:r>
              <a:rPr lang="en-US" sz="1200" dirty="0" smtClean="0">
                <a:solidFill>
                  <a:schemeClr val="bg1"/>
                </a:solidFill>
              </a:rPr>
              <a:t>2011.</a:t>
            </a:r>
          </a:p>
          <a:p>
            <a:pPr>
              <a:buNone/>
            </a:pPr>
            <a:r>
              <a:rPr lang="en-US" sz="1200" dirty="0" smtClean="0">
                <a:solidFill>
                  <a:schemeClr val="bg1"/>
                </a:solidFill>
              </a:rPr>
              <a:t>	&lt;</a:t>
            </a:r>
            <a:r>
              <a:rPr lang="en-US" sz="1200" u="sng" dirty="0" smtClean="0">
                <a:solidFill>
                  <a:schemeClr val="bg1"/>
                </a:solidFill>
                <a:hlinkClick r:id="rId17"/>
              </a:rPr>
              <a:t>http://www.flickr.com/photos/33843597@N00/367425390</a:t>
            </a:r>
            <a:r>
              <a:rPr lang="en-US" sz="1200" dirty="0" smtClean="0">
                <a:solidFill>
                  <a:schemeClr val="bg1"/>
                </a:solidFill>
              </a:rPr>
              <a:t>&gt;.</a:t>
            </a:r>
          </a:p>
          <a:p>
            <a:pPr>
              <a:buNone/>
            </a:pPr>
            <a:r>
              <a:rPr lang="en-US" sz="1200" dirty="0" smtClean="0">
                <a:solidFill>
                  <a:schemeClr val="bg1"/>
                </a:solidFill>
              </a:rPr>
              <a:t>"Vigilance." Online image. 17 October, 2009.  </a:t>
            </a:r>
            <a:r>
              <a:rPr lang="en-US" sz="1200" u="sng" dirty="0" err="1" smtClean="0">
                <a:solidFill>
                  <a:schemeClr val="bg1"/>
                </a:solidFill>
              </a:rPr>
              <a:t>Flickr</a:t>
            </a:r>
            <a:r>
              <a:rPr lang="en-US" sz="1200" dirty="0" smtClean="0">
                <a:solidFill>
                  <a:schemeClr val="bg1"/>
                </a:solidFill>
              </a:rPr>
              <a:t>. 9 January 2011.  </a:t>
            </a:r>
          </a:p>
          <a:p>
            <a:pPr>
              <a:buNone/>
            </a:pPr>
            <a:r>
              <a:rPr lang="en-US" sz="1200" dirty="0" smtClean="0">
                <a:solidFill>
                  <a:schemeClr val="bg1"/>
                </a:solidFill>
              </a:rPr>
              <a:t>	&lt;</a:t>
            </a:r>
            <a:r>
              <a:rPr lang="en-US" sz="1200" u="sng" dirty="0" smtClean="0">
                <a:solidFill>
                  <a:schemeClr val="bg1"/>
                </a:solidFill>
                <a:hlinkClick r:id="rId18"/>
              </a:rPr>
              <a:t>http://www.flickr.com/photos/41139106@N00/3410705154</a:t>
            </a:r>
            <a:r>
              <a:rPr lang="en-US" sz="1200" dirty="0" smtClean="0">
                <a:solidFill>
                  <a:schemeClr val="bg1"/>
                </a:solidFill>
              </a:rPr>
              <a:t>&gt;.</a:t>
            </a:r>
          </a:p>
          <a:p>
            <a:pPr>
              <a:buNone/>
            </a:pPr>
            <a:r>
              <a:rPr lang="en-US" sz="1200" dirty="0" smtClean="0">
                <a:solidFill>
                  <a:schemeClr val="bg1"/>
                </a:solidFill>
              </a:rPr>
              <a:t>“Rounds on Me." Online image. </a:t>
            </a:r>
            <a:r>
              <a:rPr lang="en-US" sz="1200" u="sng" dirty="0" err="1" smtClean="0">
                <a:solidFill>
                  <a:schemeClr val="bg1"/>
                </a:solidFill>
              </a:rPr>
              <a:t>Tumblr</a:t>
            </a:r>
            <a:r>
              <a:rPr lang="en-US" sz="1200" dirty="0" smtClean="0">
                <a:solidFill>
                  <a:schemeClr val="bg1"/>
                </a:solidFill>
              </a:rPr>
              <a:t>. 9 January 2011. </a:t>
            </a:r>
          </a:p>
          <a:p>
            <a:pPr>
              <a:buNone/>
            </a:pPr>
            <a:r>
              <a:rPr lang="en-US" sz="1200" dirty="0" smtClean="0">
                <a:solidFill>
                  <a:schemeClr val="bg1"/>
                </a:solidFill>
              </a:rPr>
              <a:t>	 &lt;</a:t>
            </a:r>
            <a:r>
              <a:rPr lang="en-US" sz="1200" u="sng" dirty="0" smtClean="0">
                <a:solidFill>
                  <a:schemeClr val="bg1"/>
                </a:solidFill>
                <a:hlinkClick r:id="rId19"/>
              </a:rPr>
              <a:t>http://uhmfvck.tumblr.com/post/2681539765/rounds-on-me</a:t>
            </a:r>
            <a:r>
              <a:rPr lang="en-US" sz="1200" dirty="0" smtClean="0">
                <a:solidFill>
                  <a:schemeClr val="bg1"/>
                </a:solidFill>
              </a:rPr>
              <a:t>&gt;.</a:t>
            </a:r>
          </a:p>
          <a:p>
            <a:pPr>
              <a:buNone/>
            </a:pPr>
            <a:r>
              <a:rPr lang="en-US" sz="1200" dirty="0" smtClean="0">
                <a:solidFill>
                  <a:schemeClr val="bg1"/>
                </a:solidFill>
              </a:rPr>
              <a:t>Bowler, Stephen "</a:t>
            </a:r>
            <a:r>
              <a:rPr lang="en-US" sz="1200" dirty="0" err="1" smtClean="0">
                <a:solidFill>
                  <a:schemeClr val="bg1"/>
                </a:solidFill>
              </a:rPr>
              <a:t>Alchohol</a:t>
            </a:r>
            <a:r>
              <a:rPr lang="en-US" sz="1200" dirty="0" smtClean="0">
                <a:solidFill>
                  <a:schemeClr val="bg1"/>
                </a:solidFill>
              </a:rPr>
              <a:t>." Online image. 6 December, 2007.  </a:t>
            </a:r>
            <a:r>
              <a:rPr lang="en-US" sz="1200" u="sng" dirty="0" err="1" smtClean="0">
                <a:solidFill>
                  <a:schemeClr val="bg1"/>
                </a:solidFill>
              </a:rPr>
              <a:t>Flickr</a:t>
            </a:r>
            <a:r>
              <a:rPr lang="en-US" sz="1200" dirty="0" smtClean="0">
                <a:solidFill>
                  <a:schemeClr val="bg1"/>
                </a:solidFill>
              </a:rPr>
              <a:t>. 9 January 2011.  </a:t>
            </a:r>
          </a:p>
          <a:p>
            <a:pPr>
              <a:buNone/>
            </a:pPr>
            <a:r>
              <a:rPr lang="en-US" sz="1200" dirty="0" smtClean="0">
                <a:solidFill>
                  <a:schemeClr val="bg1"/>
                </a:solidFill>
              </a:rPr>
              <a:t>	&lt;http://www.flickr.com/photos/50826080@N00/2090528739&gt;.</a:t>
            </a:r>
          </a:p>
          <a:p>
            <a:pPr>
              <a:buNone/>
            </a:pPr>
            <a:r>
              <a:rPr lang="en-US" sz="1200" dirty="0" smtClean="0">
                <a:solidFill>
                  <a:schemeClr val="bg1"/>
                </a:solidFill>
              </a:rPr>
              <a:t>"Path to the Waterfall." Online image. 10 December, 2009.  </a:t>
            </a:r>
            <a:r>
              <a:rPr lang="en-US" sz="1200" u="sng" dirty="0" err="1" smtClean="0">
                <a:solidFill>
                  <a:schemeClr val="bg1"/>
                </a:solidFill>
              </a:rPr>
              <a:t>Flickr</a:t>
            </a:r>
            <a:r>
              <a:rPr lang="en-US" sz="1200" dirty="0" smtClean="0">
                <a:solidFill>
                  <a:schemeClr val="bg1"/>
                </a:solidFill>
              </a:rPr>
              <a:t>. 9 January 2011.  </a:t>
            </a:r>
          </a:p>
          <a:p>
            <a:pPr>
              <a:buNone/>
            </a:pPr>
            <a:r>
              <a:rPr lang="en-US" sz="1200" dirty="0" smtClean="0">
                <a:solidFill>
                  <a:schemeClr val="bg1"/>
                </a:solidFill>
              </a:rPr>
              <a:t>	&lt; </a:t>
            </a:r>
            <a:r>
              <a:rPr lang="en-US" sz="1200" u="sng" dirty="0" smtClean="0">
                <a:solidFill>
                  <a:schemeClr val="bg1"/>
                </a:solidFill>
                <a:hlinkClick r:id="rId20"/>
              </a:rPr>
              <a:t>http://www.flickr.com/photos/800431/4173500857/in/photostream/</a:t>
            </a:r>
            <a:r>
              <a:rPr lang="en-US" sz="1200" dirty="0" smtClean="0">
                <a:solidFill>
                  <a:schemeClr val="bg1"/>
                </a:solidFill>
              </a:rPr>
              <a:t>&gt;.</a:t>
            </a:r>
          </a:p>
          <a:p>
            <a:pPr>
              <a:buNone/>
            </a:pPr>
            <a:r>
              <a:rPr lang="en-US" sz="1100" dirty="0" smtClean="0">
                <a:solidFill>
                  <a:schemeClr val="bg1"/>
                </a:solidFill>
              </a:rPr>
              <a:t>"Ethan’s Story." 24 September 2010. Online video clip. </a:t>
            </a:r>
            <a:r>
              <a:rPr lang="en-US" sz="1100" dirty="0" err="1" smtClean="0">
                <a:solidFill>
                  <a:schemeClr val="bg1"/>
                </a:solidFill>
              </a:rPr>
              <a:t>Vimeo</a:t>
            </a:r>
            <a:r>
              <a:rPr lang="en-US" sz="1100" i="1" dirty="0" smtClean="0">
                <a:solidFill>
                  <a:schemeClr val="bg1"/>
                </a:solidFill>
              </a:rPr>
              <a:t>.</a:t>
            </a:r>
            <a:r>
              <a:rPr lang="en-US" sz="1100" dirty="0" smtClean="0">
                <a:solidFill>
                  <a:schemeClr val="bg1"/>
                </a:solidFill>
              </a:rPr>
              <a:t> Kensington. </a:t>
            </a:r>
          </a:p>
          <a:p>
            <a:pPr>
              <a:buNone/>
            </a:pPr>
            <a:r>
              <a:rPr lang="en-US" sz="1100" dirty="0" smtClean="0">
                <a:solidFill>
                  <a:schemeClr val="bg1"/>
                </a:solidFill>
              </a:rPr>
              <a:t>	9 January 2011.  &lt;</a:t>
            </a:r>
            <a:r>
              <a:rPr lang="en-US" sz="1100" u="sng" dirty="0" smtClean="0">
                <a:solidFill>
                  <a:schemeClr val="bg1"/>
                </a:solidFill>
                <a:hlinkClick r:id="rId21"/>
              </a:rPr>
              <a:t>http://vimeo.com/14960089</a:t>
            </a:r>
            <a:r>
              <a:rPr lang="en-US" sz="1100" dirty="0" smtClean="0">
                <a:solidFill>
                  <a:schemeClr val="bg1"/>
                </a:solidFill>
              </a:rPr>
              <a:t>&gt;</a:t>
            </a:r>
          </a:p>
          <a:p>
            <a:pPr>
              <a:buNone/>
            </a:pPr>
            <a:endParaRPr lang="en-US" sz="1200" dirty="0" smtClean="0">
              <a:solidFill>
                <a:schemeClr val="bg1"/>
              </a:solidFill>
            </a:endParaRPr>
          </a:p>
          <a:p>
            <a:pPr>
              <a:buNone/>
            </a:pPr>
            <a:r>
              <a:rPr lang="en-US" sz="1200" dirty="0" smtClean="0">
                <a:solidFill>
                  <a:schemeClr val="bg1"/>
                </a:solidFill>
              </a:rPr>
              <a:t> </a:t>
            </a:r>
          </a:p>
          <a:p>
            <a:pPr>
              <a:buNone/>
            </a:pPr>
            <a:endParaRPr lang="en-US" sz="1200" dirty="0"/>
          </a:p>
        </p:txBody>
      </p:sp>
      <p:sp>
        <p:nvSpPr>
          <p:cNvPr id="4" name="TextBox 3"/>
          <p:cNvSpPr txBox="1"/>
          <p:nvPr/>
        </p:nvSpPr>
        <p:spPr>
          <a:xfrm>
            <a:off x="5334000" y="2057400"/>
            <a:ext cx="2950103" cy="2308324"/>
          </a:xfrm>
          <a:prstGeom prst="rect">
            <a:avLst/>
          </a:prstGeom>
          <a:noFill/>
        </p:spPr>
        <p:txBody>
          <a:bodyPr wrap="none" rtlCol="0">
            <a:spAutoFit/>
          </a:bodyPr>
          <a:lstStyle/>
          <a:p>
            <a:pPr algn="ctr"/>
            <a:r>
              <a:rPr lang="en-US" sz="4800" dirty="0" smtClean="0">
                <a:solidFill>
                  <a:schemeClr val="bg1"/>
                </a:solidFill>
                <a:latin typeface="Arial Black" pitchFamily="34" charset="0"/>
              </a:rPr>
              <a:t>WORKS</a:t>
            </a:r>
          </a:p>
          <a:p>
            <a:pPr algn="ctr"/>
            <a:r>
              <a:rPr lang="en-US" sz="4800" dirty="0" smtClean="0">
                <a:solidFill>
                  <a:schemeClr val="bg1"/>
                </a:solidFill>
                <a:latin typeface="Arial Black" pitchFamily="34" charset="0"/>
              </a:rPr>
              <a:t>CITED</a:t>
            </a:r>
          </a:p>
          <a:p>
            <a:pPr algn="ctr"/>
            <a:r>
              <a:rPr lang="en-US" sz="4800" dirty="0" smtClean="0">
                <a:solidFill>
                  <a:schemeClr val="bg1"/>
                </a:solidFill>
                <a:latin typeface="Arial Black" pitchFamily="34" charset="0"/>
              </a:rPr>
              <a:t>YAAAAY</a:t>
            </a:r>
            <a:endParaRPr lang="en-US" sz="4800" dirty="0">
              <a:solidFill>
                <a:schemeClr val="bg1"/>
              </a:solidFill>
              <a:latin typeface="Arial Black" pitchFamily="34"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Sandcastle+on+Morro+Strand+State+Beach%2C+with+Morro+Rock+visible+in+background%2C+after+sunset+24+Aug+2009"/>
          <p:cNvPicPr>
            <a:picLocks noChangeAspect="1" noChangeArrowheads="1"/>
          </p:cNvPicPr>
          <p:nvPr/>
        </p:nvPicPr>
        <p:blipFill>
          <a:blip r:embed="rId3" cstate="print"/>
          <a:srcRect r="20952"/>
          <a:stretch>
            <a:fillRect/>
          </a:stretch>
        </p:blipFill>
        <p:spPr bwMode="auto">
          <a:xfrm>
            <a:off x="5981703" y="0"/>
            <a:ext cx="3162297" cy="2667000"/>
          </a:xfrm>
          <a:prstGeom prst="rect">
            <a:avLst/>
          </a:prstGeom>
          <a:noFill/>
          <a:ln w="38100">
            <a:solidFill>
              <a:schemeClr val="tx1"/>
            </a:solidFill>
          </a:ln>
        </p:spPr>
      </p:pic>
      <p:pic>
        <p:nvPicPr>
          <p:cNvPr id="4" name="Picture 14" descr="Dealing With Depression"/>
          <p:cNvPicPr>
            <a:picLocks noChangeAspect="1" noChangeArrowheads="1"/>
          </p:cNvPicPr>
          <p:nvPr/>
        </p:nvPicPr>
        <p:blipFill>
          <a:blip r:embed="rId4" cstate="print">
            <a:grayscl/>
          </a:blip>
          <a:srcRect/>
          <a:stretch>
            <a:fillRect/>
          </a:stretch>
        </p:blipFill>
        <p:spPr bwMode="auto">
          <a:xfrm>
            <a:off x="0" y="0"/>
            <a:ext cx="4495800" cy="4495800"/>
          </a:xfrm>
          <a:prstGeom prst="rect">
            <a:avLst/>
          </a:prstGeom>
          <a:noFill/>
          <a:ln w="38100">
            <a:solidFill>
              <a:schemeClr val="tx1"/>
            </a:solidFill>
          </a:ln>
        </p:spPr>
      </p:pic>
      <p:pic>
        <p:nvPicPr>
          <p:cNvPr id="5" name="Picture 4" descr="http://blogs.guardian.co.uk/joepublic/depression440.jpg"/>
          <p:cNvPicPr>
            <a:picLocks noChangeAspect="1" noChangeArrowheads="1"/>
          </p:cNvPicPr>
          <p:nvPr/>
        </p:nvPicPr>
        <p:blipFill>
          <a:blip r:embed="rId5" cstate="print">
            <a:grayscl/>
          </a:blip>
          <a:srcRect/>
          <a:stretch>
            <a:fillRect/>
          </a:stretch>
        </p:blipFill>
        <p:spPr bwMode="auto">
          <a:xfrm>
            <a:off x="-1" y="3962400"/>
            <a:ext cx="4550229" cy="2895600"/>
          </a:xfrm>
          <a:prstGeom prst="rect">
            <a:avLst/>
          </a:prstGeom>
          <a:noFill/>
          <a:ln w="38100">
            <a:solidFill>
              <a:schemeClr val="tx1"/>
            </a:solidFill>
          </a:ln>
        </p:spPr>
      </p:pic>
      <p:pic>
        <p:nvPicPr>
          <p:cNvPr id="6" name="Picture 10" descr="http://www.topnews.in/files/depression101.jpg"/>
          <p:cNvPicPr>
            <a:picLocks noChangeAspect="1" noChangeArrowheads="1"/>
          </p:cNvPicPr>
          <p:nvPr/>
        </p:nvPicPr>
        <p:blipFill>
          <a:blip r:embed="rId6" cstate="print">
            <a:grayscl/>
          </a:blip>
          <a:srcRect/>
          <a:stretch>
            <a:fillRect/>
          </a:stretch>
        </p:blipFill>
        <p:spPr bwMode="auto">
          <a:xfrm>
            <a:off x="4495800" y="2698350"/>
            <a:ext cx="4648200" cy="4159650"/>
          </a:xfrm>
          <a:prstGeom prst="rect">
            <a:avLst/>
          </a:prstGeom>
          <a:noFill/>
          <a:ln w="38100">
            <a:solidFill>
              <a:schemeClr val="tx1"/>
            </a:solidFill>
          </a:ln>
        </p:spPr>
      </p:pic>
      <p:pic>
        <p:nvPicPr>
          <p:cNvPr id="7" name="Picture 12" descr="http://www.depressioncell.com/gallery/2009/1/19/Depression_3Q8BMD.jpg"/>
          <p:cNvPicPr>
            <a:picLocks noChangeAspect="1" noChangeArrowheads="1"/>
          </p:cNvPicPr>
          <p:nvPr/>
        </p:nvPicPr>
        <p:blipFill>
          <a:blip r:embed="rId7" cstate="print">
            <a:grayscl/>
          </a:blip>
          <a:srcRect l="5883" t="8000" r="7844" b="27834"/>
          <a:stretch>
            <a:fillRect/>
          </a:stretch>
        </p:blipFill>
        <p:spPr bwMode="auto">
          <a:xfrm>
            <a:off x="4495800" y="0"/>
            <a:ext cx="2438400" cy="2667000"/>
          </a:xfrm>
          <a:prstGeom prst="rect">
            <a:avLst/>
          </a:prstGeom>
          <a:noFill/>
          <a:ln w="38100">
            <a:solidFill>
              <a:schemeClr val="tx1"/>
            </a:solidFill>
          </a:ln>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farm1.static.flickr.com/48/132677060_682fffa180_b.jpg"/>
          <p:cNvPicPr>
            <a:picLocks noChangeAspect="1" noChangeArrowheads="1"/>
          </p:cNvPicPr>
          <p:nvPr/>
        </p:nvPicPr>
        <p:blipFill>
          <a:blip r:embed="rId3" cstate="print">
            <a:grayscl/>
          </a:blip>
          <a:srcRect/>
          <a:stretch>
            <a:fillRect/>
          </a:stretch>
        </p:blipFill>
        <p:spPr bwMode="auto">
          <a:xfrm>
            <a:off x="0" y="0"/>
            <a:ext cx="9144000" cy="6858000"/>
          </a:xfrm>
          <a:prstGeom prst="rect">
            <a:avLst/>
          </a:prstGeom>
          <a:noFill/>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28676" name="Picture 4" descr="http://farm4.static.flickr.com/3089/3233054554_b5a57905a9_b.jpg"/>
          <p:cNvPicPr>
            <a:picLocks noChangeAspect="1" noChangeArrowheads="1"/>
          </p:cNvPicPr>
          <p:nvPr/>
        </p:nvPicPr>
        <p:blipFill>
          <a:blip r:embed="rId3" cstate="print">
            <a:grayscl/>
          </a:blip>
          <a:srcRect/>
          <a:stretch>
            <a:fillRect/>
          </a:stretch>
        </p:blipFill>
        <p:spPr bwMode="auto">
          <a:xfrm>
            <a:off x="-1" y="1371600"/>
            <a:ext cx="9144001" cy="4365288"/>
          </a:xfrm>
          <a:prstGeom prst="rect">
            <a:avLst/>
          </a:prstGeom>
          <a:noFill/>
          <a:ln>
            <a:solidFill>
              <a:schemeClr val="bg1"/>
            </a:solidFill>
          </a:ln>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32774" name="Picture 6" descr="http://farm1.static.flickr.com/105/367425390_722352b6ac_b.jpg"/>
          <p:cNvPicPr>
            <a:picLocks noChangeAspect="1" noChangeArrowheads="1"/>
          </p:cNvPicPr>
          <p:nvPr/>
        </p:nvPicPr>
        <p:blipFill>
          <a:blip r:embed="rId3" cstate="print">
            <a:grayscl/>
            <a:lum contrast="40000"/>
          </a:blip>
          <a:srcRect t="45591" b="21097"/>
          <a:stretch>
            <a:fillRect/>
          </a:stretch>
        </p:blipFill>
        <p:spPr bwMode="auto">
          <a:xfrm>
            <a:off x="0" y="4572000"/>
            <a:ext cx="9144000" cy="2286000"/>
          </a:xfrm>
          <a:prstGeom prst="rect">
            <a:avLst/>
          </a:prstGeom>
          <a:noFill/>
        </p:spPr>
      </p:pic>
      <p:pic>
        <p:nvPicPr>
          <p:cNvPr id="32772" name="Picture 4" descr="http://farm3.static.flickr.com/2778/4127967675_31b0191672_b.jpg"/>
          <p:cNvPicPr>
            <a:picLocks noChangeAspect="1" noChangeArrowheads="1"/>
          </p:cNvPicPr>
          <p:nvPr/>
        </p:nvPicPr>
        <p:blipFill>
          <a:blip r:embed="rId4" cstate="print">
            <a:grayscl/>
          </a:blip>
          <a:srcRect/>
          <a:stretch>
            <a:fillRect/>
          </a:stretch>
        </p:blipFill>
        <p:spPr bwMode="auto">
          <a:xfrm>
            <a:off x="0" y="0"/>
            <a:ext cx="8188657" cy="4572000"/>
          </a:xfrm>
          <a:prstGeom prst="rect">
            <a:avLst/>
          </a:prstGeom>
          <a:noFill/>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http://farm3.static.flickr.com/2162/2305848598_e43e12632f_b.jpg"/>
          <p:cNvPicPr>
            <a:picLocks noChangeAspect="1" noChangeArrowheads="1"/>
          </p:cNvPicPr>
          <p:nvPr/>
        </p:nvPicPr>
        <p:blipFill>
          <a:blip r:embed="rId3" cstate="print">
            <a:grayscl/>
          </a:blip>
          <a:srcRect t="43704"/>
          <a:stretch>
            <a:fillRect/>
          </a:stretch>
        </p:blipFill>
        <p:spPr bwMode="auto">
          <a:xfrm>
            <a:off x="0" y="0"/>
            <a:ext cx="9144000" cy="6858000"/>
          </a:xfrm>
          <a:prstGeom prst="rect">
            <a:avLst/>
          </a:prstGeom>
          <a:noFill/>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51202" name="Picture 2" descr="http://farm4.static.flickr.com/3397/3628914665_f562a6b722_b.jpg"/>
          <p:cNvPicPr>
            <a:picLocks noChangeAspect="1" noChangeArrowheads="1"/>
          </p:cNvPicPr>
          <p:nvPr/>
        </p:nvPicPr>
        <p:blipFill>
          <a:blip r:embed="rId2" cstate="print"/>
          <a:srcRect/>
          <a:stretch>
            <a:fillRect/>
          </a:stretch>
        </p:blipFill>
        <p:spPr bwMode="auto">
          <a:xfrm>
            <a:off x="-1147482" y="0"/>
            <a:ext cx="10327341" cy="6858000"/>
          </a:xfrm>
          <a:prstGeom prst="rect">
            <a:avLst/>
          </a:prstGeom>
          <a:noFill/>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11266" name="Picture 2" descr="http://farm5.static.flickr.com/4067/4436803154_b849188e94_b.jpg"/>
          <p:cNvPicPr>
            <a:picLocks noChangeAspect="1" noChangeArrowheads="1"/>
          </p:cNvPicPr>
          <p:nvPr/>
        </p:nvPicPr>
        <p:blipFill>
          <a:blip r:embed="rId3" cstate="print">
            <a:grayscl/>
          </a:blip>
          <a:srcRect r="11111"/>
          <a:stretch>
            <a:fillRect/>
          </a:stretch>
        </p:blipFill>
        <p:spPr bwMode="auto">
          <a:xfrm>
            <a:off x="0" y="0"/>
            <a:ext cx="9144000" cy="6858000"/>
          </a:xfrm>
          <a:prstGeom prst="rect">
            <a:avLst/>
          </a:prstGeom>
          <a:noFill/>
        </p:spPr>
      </p:pic>
      <p:sp>
        <p:nvSpPr>
          <p:cNvPr id="2" name="Title 1"/>
          <p:cNvSpPr>
            <a:spLocks noGrp="1"/>
          </p:cNvSpPr>
          <p:nvPr>
            <p:ph type="title"/>
          </p:nvPr>
        </p:nvSpPr>
        <p:spPr>
          <a:xfrm>
            <a:off x="0" y="0"/>
            <a:ext cx="9144000" cy="4267200"/>
          </a:xfrm>
        </p:spPr>
        <p:txBody>
          <a:bodyPr>
            <a:noAutofit/>
          </a:bodyPr>
          <a:lstStyle/>
          <a:p>
            <a:r>
              <a:rPr lang="en-US" sz="17000" dirty="0" smtClean="0">
                <a:solidFill>
                  <a:schemeClr val="bg1"/>
                </a:solidFill>
                <a:latin typeface="Arial Black" pitchFamily="34" charset="0"/>
              </a:rPr>
              <a:t>MAJOR</a:t>
            </a:r>
            <a:endParaRPr lang="en-US" sz="9600" dirty="0">
              <a:solidFill>
                <a:schemeClr val="bg1">
                  <a:lumMod val="50000"/>
                </a:schemeClr>
              </a:solidFill>
              <a:latin typeface="Arial Black" pitchFamily="34" charset="0"/>
            </a:endParaRPr>
          </a:p>
        </p:txBody>
      </p:sp>
      <p:sp>
        <p:nvSpPr>
          <p:cNvPr id="4" name="Rectangle 3"/>
          <p:cNvSpPr/>
          <p:nvPr/>
        </p:nvSpPr>
        <p:spPr>
          <a:xfrm>
            <a:off x="0" y="3048000"/>
            <a:ext cx="9144000" cy="1569660"/>
          </a:xfrm>
          <a:prstGeom prst="rect">
            <a:avLst/>
          </a:prstGeom>
          <a:solidFill>
            <a:schemeClr val="tx1"/>
          </a:solidFill>
        </p:spPr>
        <p:txBody>
          <a:bodyPr wrap="square">
            <a:spAutoFit/>
          </a:bodyPr>
          <a:lstStyle/>
          <a:p>
            <a:pPr algn="ctr"/>
            <a:r>
              <a:rPr lang="en-US" sz="9600" dirty="0" smtClean="0">
                <a:solidFill>
                  <a:schemeClr val="bg1">
                    <a:lumMod val="50000"/>
                  </a:schemeClr>
                </a:solidFill>
                <a:latin typeface="Arial Black" pitchFamily="34" charset="0"/>
              </a:rPr>
              <a:t>DEPRESSIVE</a:t>
            </a:r>
            <a:endParaRPr lang="en-US" sz="9600"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574</TotalTime>
  <Words>374</Words>
  <Application>Microsoft Office PowerPoint</Application>
  <PresentationFormat>On-screen Show (4:3)</PresentationFormat>
  <Paragraphs>104</Paragraphs>
  <Slides>28</Slides>
  <Notes>9</Notes>
  <HiddenSlides>0</HiddenSlides>
  <MMClips>0</MMClips>
  <ScaleCrop>false</ScaleCrop>
  <HeadingPairs>
    <vt:vector size="4" baseType="variant">
      <vt:variant>
        <vt:lpstr>Theme</vt:lpstr>
      </vt:variant>
      <vt:variant>
        <vt:i4>1</vt:i4>
      </vt:variant>
      <vt:variant>
        <vt:lpstr>Slide Titles</vt:lpstr>
      </vt:variant>
      <vt:variant>
        <vt:i4>28</vt:i4>
      </vt:variant>
    </vt:vector>
  </HeadingPairs>
  <TitlesOfParts>
    <vt:vector size="29" baseType="lpstr">
      <vt:lpstr>Office Theme</vt:lpstr>
      <vt:lpstr>TEENGE DEPRESSION</vt:lpstr>
      <vt:lpstr>Slide 2</vt:lpstr>
      <vt:lpstr>Slide 3</vt:lpstr>
      <vt:lpstr>Slide 4</vt:lpstr>
      <vt:lpstr>Slide 5</vt:lpstr>
      <vt:lpstr>Slide 6</vt:lpstr>
      <vt:lpstr>Slide 7</vt:lpstr>
      <vt:lpstr>Slide 8</vt:lpstr>
      <vt:lpstr>MAJOR</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vector>
  </TitlesOfParts>
  <Company>School District of Springfield Township</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Teenage Depression</dc:title>
  <dc:creator>116051hss</dc:creator>
  <cp:lastModifiedBy>0000888hss</cp:lastModifiedBy>
  <cp:revision>59</cp:revision>
  <dcterms:created xsi:type="dcterms:W3CDTF">2010-12-16T13:54:30Z</dcterms:created>
  <dcterms:modified xsi:type="dcterms:W3CDTF">2011-01-24T14:23:18Z</dcterms:modified>
</cp:coreProperties>
</file>